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1" r:id="rId1"/>
  </p:sldMasterIdLst>
  <p:notesMasterIdLst>
    <p:notesMasterId r:id="rId127"/>
  </p:notesMasterIdLst>
  <p:handoutMasterIdLst>
    <p:handoutMasterId r:id="rId128"/>
  </p:handoutMasterIdLst>
  <p:sldIdLst>
    <p:sldId id="256" r:id="rId2"/>
    <p:sldId id="257" r:id="rId3"/>
    <p:sldId id="258" r:id="rId4"/>
    <p:sldId id="261" r:id="rId5"/>
    <p:sldId id="262" r:id="rId6"/>
    <p:sldId id="259" r:id="rId7"/>
    <p:sldId id="263" r:id="rId8"/>
    <p:sldId id="314" r:id="rId9"/>
    <p:sldId id="343" r:id="rId10"/>
    <p:sldId id="270" r:id="rId11"/>
    <p:sldId id="342" r:id="rId12"/>
    <p:sldId id="344" r:id="rId13"/>
    <p:sldId id="336" r:id="rId14"/>
    <p:sldId id="341" r:id="rId15"/>
    <p:sldId id="271" r:id="rId16"/>
    <p:sldId id="293" r:id="rId17"/>
    <p:sldId id="260" r:id="rId18"/>
    <p:sldId id="345" r:id="rId19"/>
    <p:sldId id="316" r:id="rId20"/>
    <p:sldId id="269" r:id="rId21"/>
    <p:sldId id="268" r:id="rId22"/>
    <p:sldId id="265" r:id="rId23"/>
    <p:sldId id="264" r:id="rId24"/>
    <p:sldId id="266" r:id="rId25"/>
    <p:sldId id="272" r:id="rId26"/>
    <p:sldId id="273" r:id="rId27"/>
    <p:sldId id="280" r:id="rId28"/>
    <p:sldId id="274" r:id="rId29"/>
    <p:sldId id="275" r:id="rId30"/>
    <p:sldId id="276" r:id="rId31"/>
    <p:sldId id="277" r:id="rId32"/>
    <p:sldId id="278" r:id="rId33"/>
    <p:sldId id="279" r:id="rId34"/>
    <p:sldId id="281" r:id="rId35"/>
    <p:sldId id="283" r:id="rId36"/>
    <p:sldId id="285" r:id="rId37"/>
    <p:sldId id="286" r:id="rId38"/>
    <p:sldId id="287" r:id="rId39"/>
    <p:sldId id="288" r:id="rId40"/>
    <p:sldId id="289" r:id="rId41"/>
    <p:sldId id="346" r:id="rId42"/>
    <p:sldId id="347" r:id="rId43"/>
    <p:sldId id="284" r:id="rId44"/>
    <p:sldId id="292" r:id="rId45"/>
    <p:sldId id="290" r:id="rId46"/>
    <p:sldId id="294" r:id="rId47"/>
    <p:sldId id="348" r:id="rId48"/>
    <p:sldId id="349" r:id="rId49"/>
    <p:sldId id="415" r:id="rId50"/>
    <p:sldId id="351" r:id="rId51"/>
    <p:sldId id="352" r:id="rId52"/>
    <p:sldId id="354" r:id="rId53"/>
    <p:sldId id="355" r:id="rId54"/>
    <p:sldId id="350" r:id="rId55"/>
    <p:sldId id="359" r:id="rId56"/>
    <p:sldId id="356" r:id="rId57"/>
    <p:sldId id="358" r:id="rId58"/>
    <p:sldId id="357" r:id="rId59"/>
    <p:sldId id="298" r:id="rId60"/>
    <p:sldId id="363" r:id="rId61"/>
    <p:sldId id="300" r:id="rId62"/>
    <p:sldId id="361" r:id="rId63"/>
    <p:sldId id="299" r:id="rId64"/>
    <p:sldId id="302" r:id="rId65"/>
    <p:sldId id="362" r:id="rId66"/>
    <p:sldId id="303" r:id="rId67"/>
    <p:sldId id="304" r:id="rId68"/>
    <p:sldId id="364" r:id="rId69"/>
    <p:sldId id="360" r:id="rId70"/>
    <p:sldId id="365" r:id="rId71"/>
    <p:sldId id="366" r:id="rId72"/>
    <p:sldId id="308" r:id="rId73"/>
    <p:sldId id="313" r:id="rId74"/>
    <p:sldId id="367" r:id="rId75"/>
    <p:sldId id="416" r:id="rId76"/>
    <p:sldId id="309" r:id="rId77"/>
    <p:sldId id="369" r:id="rId78"/>
    <p:sldId id="310" r:id="rId79"/>
    <p:sldId id="370" r:id="rId80"/>
    <p:sldId id="368" r:id="rId81"/>
    <p:sldId id="420" r:id="rId82"/>
    <p:sldId id="317" r:id="rId83"/>
    <p:sldId id="318" r:id="rId84"/>
    <p:sldId id="372" r:id="rId85"/>
    <p:sldId id="421" r:id="rId86"/>
    <p:sldId id="371" r:id="rId87"/>
    <p:sldId id="320" r:id="rId88"/>
    <p:sldId id="422" r:id="rId89"/>
    <p:sldId id="322" r:id="rId90"/>
    <p:sldId id="375" r:id="rId91"/>
    <p:sldId id="325" r:id="rId92"/>
    <p:sldId id="373" r:id="rId93"/>
    <p:sldId id="384" r:id="rId94"/>
    <p:sldId id="374" r:id="rId95"/>
    <p:sldId id="417" r:id="rId96"/>
    <p:sldId id="377" r:id="rId97"/>
    <p:sldId id="378" r:id="rId98"/>
    <p:sldId id="383" r:id="rId99"/>
    <p:sldId id="327" r:id="rId100"/>
    <p:sldId id="389" r:id="rId101"/>
    <p:sldId id="388" r:id="rId102"/>
    <p:sldId id="391" r:id="rId103"/>
    <p:sldId id="385" r:id="rId104"/>
    <p:sldId id="330" r:id="rId105"/>
    <p:sldId id="390" r:id="rId106"/>
    <p:sldId id="382" r:id="rId107"/>
    <p:sldId id="394" r:id="rId108"/>
    <p:sldId id="393" r:id="rId109"/>
    <p:sldId id="398" r:id="rId110"/>
    <p:sldId id="399" r:id="rId111"/>
    <p:sldId id="400" r:id="rId112"/>
    <p:sldId id="401" r:id="rId113"/>
    <p:sldId id="402" r:id="rId114"/>
    <p:sldId id="403" r:id="rId115"/>
    <p:sldId id="404" r:id="rId116"/>
    <p:sldId id="405" r:id="rId117"/>
    <p:sldId id="397" r:id="rId118"/>
    <p:sldId id="418" r:id="rId119"/>
    <p:sldId id="406" r:id="rId120"/>
    <p:sldId id="419" r:id="rId121"/>
    <p:sldId id="408" r:id="rId122"/>
    <p:sldId id="411" r:id="rId123"/>
    <p:sldId id="412" r:id="rId124"/>
    <p:sldId id="414" r:id="rId125"/>
    <p:sldId id="334" r:id="rId1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06" autoAdjust="0"/>
    <p:restoredTop sz="99639" autoAdjust="0"/>
  </p:normalViewPr>
  <p:slideViewPr>
    <p:cSldViewPr snapToGrid="0" snapToObjects="1">
      <p:cViewPr>
        <p:scale>
          <a:sx n="90" d="100"/>
          <a:sy n="90" d="100"/>
        </p:scale>
        <p:origin x="-1024" y="-6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295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notesMaster" Target="notesMasters/notesMaster1.xml"/><Relationship Id="rId128" Type="http://schemas.openxmlformats.org/officeDocument/2006/relationships/handoutMaster" Target="handoutMasters/handoutMaster1.xml"/><Relationship Id="rId12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presProps" Target="presProps.xml"/><Relationship Id="rId131" Type="http://schemas.openxmlformats.org/officeDocument/2006/relationships/viewProps" Target="viewProps.xml"/><Relationship Id="rId132" Type="http://schemas.openxmlformats.org/officeDocument/2006/relationships/theme" Target="theme/theme1.xml"/><Relationship Id="rId13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v:Dropbox:nosql_new_sql_presentation:bottlenecks:IO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v:Dropbox:nosql_new_sql_presentation:bottlenecks:aci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882512940072435"/>
          <c:y val="0.0508166969147005"/>
          <c:w val="0.464618249534451"/>
          <c:h val="0.90562613430127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</c:spPr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</c:spPr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cat>
            <c:strRef>
              <c:f>Sheet1!$C$6:$C$16</c:f>
              <c:strCache>
                <c:ptCount val="3"/>
                <c:pt idx="0">
                  <c:v>Useful work</c:v>
                </c:pt>
                <c:pt idx="1">
                  <c:v>ACID</c:v>
                </c:pt>
                <c:pt idx="2">
                  <c:v>Disk access</c:v>
                </c:pt>
              </c:strCache>
            </c:strRef>
          </c:cat>
          <c:val>
            <c:numRef>
              <c:f>Sheet1!$D$6:$D$8</c:f>
              <c:numCache>
                <c:formatCode>General</c:formatCode>
                <c:ptCount val="3"/>
                <c:pt idx="0">
                  <c:v>1.0</c:v>
                </c:pt>
                <c:pt idx="1">
                  <c:v>5.0</c:v>
                </c:pt>
                <c:pt idx="2">
                  <c:v>94.0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53477494417675"/>
          <c:y val="0.082159192560212"/>
          <c:w val="0.44222203228667"/>
          <c:h val="0.788569319448904"/>
        </c:manualLayout>
      </c:layout>
      <c:overlay val="0"/>
      <c:txPr>
        <a:bodyPr/>
        <a:lstStyle/>
        <a:p>
          <a:pPr>
            <a:defRPr sz="2500" b="0" i="0">
              <a:latin typeface="cmr10"/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882512940072435"/>
          <c:y val="0.0508166969147005"/>
          <c:w val="0.464618249534451"/>
          <c:h val="0.90562613430127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</c:spPr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</c:spPr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</c:spPr>
          </c:dPt>
          <c:cat>
            <c:strRef>
              <c:f>Sheet1!$C$6:$C$7</c:f>
              <c:strCache>
                <c:ptCount val="2"/>
                <c:pt idx="0">
                  <c:v>Useful work</c:v>
                </c:pt>
                <c:pt idx="1">
                  <c:v>ACID</c:v>
                </c:pt>
              </c:strCache>
            </c:strRef>
          </c:cat>
          <c:val>
            <c:numRef>
              <c:f>Sheet1!$D$6:$D$7</c:f>
              <c:numCache>
                <c:formatCode>General</c:formatCode>
                <c:ptCount val="2"/>
                <c:pt idx="0">
                  <c:v>1.0</c:v>
                </c:pt>
                <c:pt idx="1">
                  <c:v>20.0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83328159628931"/>
          <c:y val="0.0380513079474063"/>
          <c:w val="0.414066107126756"/>
          <c:h val="0.61942963351163"/>
        </c:manualLayout>
      </c:layout>
      <c:overlay val="0"/>
      <c:txPr>
        <a:bodyPr/>
        <a:lstStyle/>
        <a:p>
          <a:pPr>
            <a:defRPr sz="2500" b="0" i="0">
              <a:latin typeface="cmr10"/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7E4BF-D6A9-D94D-A0A9-1318484FACDA}" type="datetimeFigureOut">
              <a:rPr lang="en-US" smtClean="0"/>
              <a:t>12/01/16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ED724-C822-4647-BE2C-39E9D873D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825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95A83-FC0C-6F44-BDFC-12A0C947EBDA}" type="datetimeFigureOut">
              <a:rPr lang="en-US" smtClean="0"/>
              <a:t>12/01/16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E40A0-DE32-AE49-B72C-ED4A29F23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10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69233-4748-474F-8429-74FF9CAD2D40}" type="datetime1">
              <a:rPr lang="en-US" smtClean="0"/>
              <a:t>12/01/16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4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96E24-D902-0E4B-966C-1F107F336C9A}" type="datetime1">
              <a:rPr lang="en-US" smtClean="0"/>
              <a:t>12/01/16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36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F7BCB-6DEE-1242-A983-17FC0FB31516}" type="datetime1">
              <a:rPr lang="en-US" smtClean="0"/>
              <a:t>12/01/16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86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6E8F-46C4-A146-A97C-CEB240B693ED}" type="datetime1">
              <a:rPr lang="en-US" smtClean="0"/>
              <a:t>12/01/16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07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0097D-0955-7649-B65A-8CF79DF3AB26}" type="datetime1">
              <a:rPr lang="en-US" smtClean="0"/>
              <a:t>12/01/16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89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CC01A-BA73-2F4D-80CA-069019789112}" type="datetime1">
              <a:rPr lang="en-US" smtClean="0"/>
              <a:t>12/01/16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63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36879-6247-7F4B-9B30-C7DD843CE0A9}" type="datetime1">
              <a:rPr lang="en-US" smtClean="0"/>
              <a:t>12/01/16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77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E7EEF-15A6-FA4B-AD2F-6605BEF0496A}" type="datetime1">
              <a:rPr lang="en-US" smtClean="0"/>
              <a:t>12/01/16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56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80B58-1C76-C047-A5CE-0FB3369EC912}" type="datetime1">
              <a:rPr lang="en-US" smtClean="0"/>
              <a:t>12/01/16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7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89E5-1C18-AF4B-90B5-3D788AE5B9B0}" type="datetime1">
              <a:rPr lang="en-US" smtClean="0"/>
              <a:t>12/01/16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66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5990C-C437-434A-BE7A-B60C03360F24}" type="datetime1">
              <a:rPr lang="en-US" smtClean="0"/>
              <a:t>12/01/16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6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2B9C7-554F-D049-A5CA-740FE9CDA7DF}" type="datetime1">
              <a:rPr lang="en-US" smtClean="0"/>
              <a:t>12/01/16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4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2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2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2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2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200342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cmr10"/>
                <a:cs typeface="cmr10"/>
              </a:rPr>
              <a:t>NoSQL</a:t>
            </a:r>
            <a:r>
              <a:rPr lang="en-US" dirty="0" smtClean="0">
                <a:latin typeface="cmr10"/>
                <a:cs typeface="cmr10"/>
              </a:rPr>
              <a:t> vs. </a:t>
            </a:r>
            <a:r>
              <a:rPr lang="en-US" dirty="0" err="1" smtClean="0">
                <a:latin typeface="cmr10"/>
                <a:cs typeface="cmr10"/>
              </a:rPr>
              <a:t>NewSQL</a:t>
            </a:r>
            <a:r>
              <a:rPr lang="en-US" dirty="0">
                <a:latin typeface="cmr10"/>
                <a:cs typeface="cmr10"/>
              </a:rPr>
              <a:t/>
            </a:r>
            <a:br>
              <a:rPr lang="en-US" dirty="0">
                <a:latin typeface="cmr10"/>
                <a:cs typeface="cmr10"/>
              </a:rPr>
            </a:br>
            <a:r>
              <a:rPr lang="en-US" dirty="0" smtClean="0">
                <a:latin typeface="cmr10"/>
                <a:cs typeface="cmr10"/>
              </a:rPr>
              <a:t/>
            </a:r>
            <a:br>
              <a:rPr lang="en-US" dirty="0" smtClean="0">
                <a:latin typeface="cmr10"/>
                <a:cs typeface="cmr10"/>
              </a:rPr>
            </a:br>
            <a:r>
              <a:rPr lang="en-US" dirty="0" smtClean="0">
                <a:latin typeface="cmr10"/>
                <a:cs typeface="cmr10"/>
              </a:rPr>
              <a:t> 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4337752"/>
            <a:ext cx="6400800" cy="1752600"/>
          </a:xfrm>
        </p:spPr>
        <p:txBody>
          <a:bodyPr/>
          <a:lstStyle/>
          <a:p>
            <a:r>
              <a:rPr lang="en-US" dirty="0" err="1" smtClean="0">
                <a:latin typeface="cmr10"/>
                <a:cs typeface="cmr10"/>
              </a:rPr>
              <a:t>ComputeFest</a:t>
            </a:r>
            <a:endParaRPr lang="en-US" dirty="0" smtClean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Niv Dayan</a:t>
            </a:r>
          </a:p>
          <a:p>
            <a:r>
              <a:rPr lang="en-US" dirty="0" smtClean="0">
                <a:latin typeface="cmr10"/>
                <a:cs typeface="cmr10"/>
              </a:rPr>
              <a:t>13 January, 2016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9267" y="2568222"/>
            <a:ext cx="6251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cmr10"/>
                <a:cs typeface="cmr10"/>
              </a:rPr>
              <a:t>Demystifying the Zoo of Contemporary Database Systems </a:t>
            </a: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81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Traditional Systems (1/5)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In 1970, two storage technologies were becoming mature enough for the market </a:t>
            </a:r>
          </a:p>
          <a:p>
            <a:endParaRPr lang="en-US" dirty="0" smtClean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Dynamic Random Access Memory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Expensive, fast, volatile</a:t>
            </a:r>
          </a:p>
          <a:p>
            <a:endParaRPr lang="en-US" dirty="0" smtClean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Hard disk drives: </a:t>
            </a:r>
          </a:p>
          <a:p>
            <a:pPr lvl="1"/>
            <a:r>
              <a:rPr lang="en-US" dirty="0">
                <a:latin typeface="cmr10"/>
                <a:cs typeface="cmr10"/>
              </a:rPr>
              <a:t>C</a:t>
            </a:r>
            <a:r>
              <a:rPr lang="en-US" dirty="0" smtClean="0">
                <a:latin typeface="cmr10"/>
                <a:cs typeface="cmr10"/>
              </a:rPr>
              <a:t>heap, slow, non-volatile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7784" y="4841264"/>
            <a:ext cx="1889309" cy="1284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780" y="3004878"/>
            <a:ext cx="1605313" cy="120317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72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mr10"/>
                <a:cs typeface="cmr10"/>
              </a:rPr>
              <a:t>NewSQL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967537" cy="47051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Single </a:t>
            </a:r>
            <a:r>
              <a:rPr lang="en-US" dirty="0" smtClean="0">
                <a:latin typeface="cmr10"/>
                <a:cs typeface="cmr10"/>
              </a:rPr>
              <a:t>machine bottlenecks:</a:t>
            </a:r>
            <a:endParaRPr lang="en-US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Multiple </a:t>
            </a:r>
            <a:r>
              <a:rPr lang="en-US" dirty="0" smtClean="0">
                <a:latin typeface="cmr10"/>
                <a:cs typeface="cmr10"/>
              </a:rPr>
              <a:t>machines bottlenecks:</a:t>
            </a:r>
            <a:endParaRPr lang="en-US" dirty="0" smtClean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0" y="5312215"/>
            <a:ext cx="1030250" cy="102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983" y="5283993"/>
            <a:ext cx="1030250" cy="1027280"/>
          </a:xfrm>
          <a:prstGeom prst="rect">
            <a:avLst/>
          </a:prstGeom>
        </p:spPr>
      </p:pic>
      <p:sp>
        <p:nvSpPr>
          <p:cNvPr id="4" name="Left-Right Arrow 3"/>
          <p:cNvSpPr/>
          <p:nvPr/>
        </p:nvSpPr>
        <p:spPr>
          <a:xfrm>
            <a:off x="3012359" y="5506551"/>
            <a:ext cx="3400538" cy="388673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96573" y="4867879"/>
            <a:ext cx="439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Replication, locks, joins</a:t>
            </a:r>
            <a:endParaRPr lang="en-US" sz="2400" dirty="0">
              <a:latin typeface="cmr10"/>
              <a:cs typeface="cmr1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3059" y="2346059"/>
            <a:ext cx="1030250" cy="10272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40126" y="2492225"/>
            <a:ext cx="439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Logging &amp; locking</a:t>
            </a:r>
            <a:endParaRPr lang="en-US" sz="2400" dirty="0">
              <a:latin typeface="cmr10"/>
              <a:cs typeface="cmr1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462889" y="2453506"/>
            <a:ext cx="1453445" cy="6078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07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mr10"/>
                <a:cs typeface="cmr10"/>
              </a:rPr>
              <a:t>NewSQL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122356" cy="517448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bx10"/>
                <a:cs typeface="cmbx10"/>
              </a:rPr>
              <a:t>History</a:t>
            </a:r>
            <a:r>
              <a:rPr lang="en-US" dirty="0" smtClean="0">
                <a:latin typeface="cmr10"/>
                <a:cs typeface="cmr10"/>
              </a:rPr>
              <a:t>: concurrent transactions were introduced since disk was slow</a:t>
            </a:r>
          </a:p>
          <a:p>
            <a:r>
              <a:rPr lang="en-US" dirty="0" smtClean="0">
                <a:latin typeface="cmbx10"/>
                <a:cs typeface="cmbx10"/>
              </a:rPr>
              <a:t>Today</a:t>
            </a:r>
            <a:r>
              <a:rPr lang="en-US" dirty="0" smtClean="0">
                <a:latin typeface="cmr10"/>
                <a:cs typeface="cmr10"/>
              </a:rPr>
              <a:t>: Now all data is in main memory </a:t>
            </a:r>
          </a:p>
          <a:p>
            <a:r>
              <a:rPr lang="en-US" dirty="0" smtClean="0">
                <a:latin typeface="cmr10"/>
                <a:cs typeface="cmr10"/>
              </a:rPr>
              <a:t>Transactions in main memory are fast </a:t>
            </a:r>
          </a:p>
          <a:p>
            <a:r>
              <a:rPr lang="en-US" dirty="0" smtClean="0">
                <a:latin typeface="cmr10"/>
                <a:cs typeface="cmr10"/>
              </a:rPr>
              <a:t>Less need for concurrency </a:t>
            </a:r>
          </a:p>
          <a:p>
            <a:endParaRPr lang="en-US" dirty="0" smtClean="0">
              <a:latin typeface="cmr10"/>
              <a:cs typeface="cmr10"/>
            </a:endParaRPr>
          </a:p>
          <a:p>
            <a:r>
              <a:rPr lang="en-US" dirty="0" err="1" smtClean="0">
                <a:latin typeface="cmr10"/>
                <a:cs typeface="cmr10"/>
              </a:rPr>
              <a:t>VoltDB</a:t>
            </a:r>
            <a:r>
              <a:rPr lang="en-US" dirty="0" smtClean="0">
                <a:latin typeface="cmr10"/>
                <a:cs typeface="cmr10"/>
              </a:rPr>
              <a:t> removes concurrency</a:t>
            </a:r>
            <a:endParaRPr lang="en-US" dirty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Thus, no need for locking </a:t>
            </a:r>
          </a:p>
          <a:p>
            <a:endParaRPr lang="en-US" dirty="0" smtClean="0">
              <a:latin typeface="cmr10"/>
              <a:cs typeface="cmr1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4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mr10"/>
                <a:cs typeface="cmr10"/>
              </a:rPr>
              <a:t>NewSQL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mr10"/>
                <a:cs typeface="cmr10"/>
              </a:rPr>
              <a:t>Recall Bob and Sara </a:t>
            </a:r>
          </a:p>
          <a:p>
            <a:r>
              <a:rPr lang="en-US" sz="2800" dirty="0" smtClean="0">
                <a:latin typeface="cmr10"/>
                <a:cs typeface="cmr10"/>
              </a:rPr>
              <a:t>Deposit $</a:t>
            </a:r>
            <a:r>
              <a:rPr lang="en-US" sz="2800" dirty="0" smtClean="0">
                <a:latin typeface="cmr10"/>
                <a:cs typeface="cmr10"/>
              </a:rPr>
              <a:t>100 at same time to shared account</a:t>
            </a:r>
          </a:p>
          <a:p>
            <a:r>
              <a:rPr lang="en-US" sz="2800" dirty="0" smtClean="0">
                <a:latin typeface="cmr10"/>
                <a:cs typeface="cmr10"/>
              </a:rPr>
              <a:t>Overwrite each other’s update</a:t>
            </a: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endParaRPr lang="en-US" sz="2800" dirty="0">
              <a:latin typeface="cmr10"/>
              <a:cs typeface="cmr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67" y="3533180"/>
            <a:ext cx="1289314" cy="1289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048" y="3533180"/>
            <a:ext cx="1265900" cy="126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466" y="5567725"/>
            <a:ext cx="1398863" cy="9513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2615" y="4940438"/>
            <a:ext cx="57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mr10"/>
                <a:cs typeface="cmr10"/>
              </a:rPr>
              <a:t>In </a:t>
            </a:r>
            <a:r>
              <a:rPr lang="en-US" sz="2800" dirty="0" err="1" smtClean="0">
                <a:latin typeface="cmr10"/>
                <a:cs typeface="cmr10"/>
              </a:rPr>
              <a:t>VoltDB</a:t>
            </a:r>
            <a:r>
              <a:rPr lang="en-US" sz="2800" dirty="0" smtClean="0">
                <a:latin typeface="cmr10"/>
                <a:cs typeface="cmr10"/>
              </a:rPr>
              <a:t>, this cannot happen </a:t>
            </a:r>
            <a:endParaRPr lang="en-US" sz="2800" dirty="0">
              <a:latin typeface="cmr10"/>
              <a:cs typeface="cmr1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54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742"/>
            <a:ext cx="8229600" cy="1143000"/>
          </a:xfrm>
        </p:spPr>
        <p:txBody>
          <a:bodyPr/>
          <a:lstStyle/>
          <a:p>
            <a:r>
              <a:rPr lang="en-US" dirty="0" err="1">
                <a:latin typeface="cmr10"/>
                <a:cs typeface="cmr10"/>
              </a:rPr>
              <a:t>NewSQL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96753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Single </a:t>
            </a:r>
            <a:r>
              <a:rPr lang="en-US" b="1" dirty="0" smtClean="0">
                <a:latin typeface="cmr10"/>
                <a:cs typeface="cmr10"/>
              </a:rPr>
              <a:t>machine bottlenecks:</a:t>
            </a:r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r>
              <a:rPr lang="en-US" b="1" dirty="0" smtClean="0">
                <a:latin typeface="cmr10"/>
                <a:cs typeface="cmr10"/>
              </a:rPr>
              <a:t>Multiple </a:t>
            </a:r>
            <a:r>
              <a:rPr lang="en-US" b="1" dirty="0" smtClean="0">
                <a:latin typeface="cmr10"/>
                <a:cs typeface="cmr10"/>
              </a:rPr>
              <a:t>machine bottlenecks:</a:t>
            </a:r>
            <a:endParaRPr lang="en-US" b="1" dirty="0" smtClean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0" y="5312215"/>
            <a:ext cx="1030250" cy="102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983" y="5283993"/>
            <a:ext cx="1030250" cy="1027280"/>
          </a:xfrm>
          <a:prstGeom prst="rect">
            <a:avLst/>
          </a:prstGeom>
        </p:spPr>
      </p:pic>
      <p:sp>
        <p:nvSpPr>
          <p:cNvPr id="4" name="Left-Right Arrow 3"/>
          <p:cNvSpPr/>
          <p:nvPr/>
        </p:nvSpPr>
        <p:spPr>
          <a:xfrm>
            <a:off x="3012359" y="5506551"/>
            <a:ext cx="3400538" cy="388673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96573" y="4867879"/>
            <a:ext cx="439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Replication, locks, joins</a:t>
            </a:r>
            <a:endParaRPr lang="en-US" sz="2400" dirty="0">
              <a:latin typeface="cmr10"/>
              <a:cs typeface="cmr10"/>
            </a:endParaRPr>
          </a:p>
        </p:txBody>
      </p:sp>
      <p:sp>
        <p:nvSpPr>
          <p:cNvPr id="3" name="&quot;No&quot; Symbol 2"/>
          <p:cNvSpPr/>
          <p:nvPr/>
        </p:nvSpPr>
        <p:spPr>
          <a:xfrm>
            <a:off x="6878563" y="2464003"/>
            <a:ext cx="642659" cy="620888"/>
          </a:xfrm>
          <a:prstGeom prst="noSmoking">
            <a:avLst>
              <a:gd name="adj" fmla="val 1034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3059" y="2346059"/>
            <a:ext cx="1030250" cy="10272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40126" y="2492225"/>
            <a:ext cx="439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Logging &amp; locking</a:t>
            </a:r>
            <a:endParaRPr lang="en-US" sz="2400" dirty="0">
              <a:latin typeface="cmr10"/>
              <a:cs typeface="cmr1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976865" y="2402503"/>
            <a:ext cx="1519891" cy="73883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0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mr10"/>
                <a:cs typeface="cmr10"/>
              </a:rPr>
              <a:t>NewSQL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686800" cy="517448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bx10"/>
                <a:cs typeface="cmbx10"/>
              </a:rPr>
              <a:t>History</a:t>
            </a:r>
            <a:r>
              <a:rPr lang="en-US" b="1" dirty="0" smtClean="0">
                <a:latin typeface="cmr10"/>
                <a:cs typeface="cmr10"/>
              </a:rPr>
              <a:t>: </a:t>
            </a:r>
            <a:r>
              <a:rPr lang="en-US" dirty="0" smtClean="0">
                <a:latin typeface="cmr10"/>
                <a:cs typeface="cmr10"/>
              </a:rPr>
              <a:t>log introduced for recovery</a:t>
            </a:r>
          </a:p>
          <a:p>
            <a:r>
              <a:rPr lang="en-US" b="1" dirty="0" smtClean="0">
                <a:latin typeface="cmbx10"/>
                <a:cs typeface="cmbx10"/>
              </a:rPr>
              <a:t>Today</a:t>
            </a:r>
            <a:r>
              <a:rPr lang="en-US" b="1" dirty="0" smtClean="0">
                <a:latin typeface="cmr10"/>
                <a:cs typeface="cmr10"/>
              </a:rPr>
              <a:t>: </a:t>
            </a:r>
            <a:r>
              <a:rPr lang="en-US" dirty="0" smtClean="0">
                <a:latin typeface="cmr10"/>
                <a:cs typeface="cmr10"/>
              </a:rPr>
              <a:t>it takes too long to recover from log</a:t>
            </a:r>
          </a:p>
          <a:p>
            <a:r>
              <a:rPr lang="en-US" b="1" dirty="0" smtClean="0">
                <a:latin typeface="cmr10"/>
                <a:cs typeface="cmr10"/>
              </a:rPr>
              <a:t>Instead, replicate data across machines  </a:t>
            </a:r>
          </a:p>
          <a:p>
            <a:r>
              <a:rPr lang="en-US" b="1" dirty="0" smtClean="0">
                <a:latin typeface="cmr10"/>
                <a:cs typeface="cmr10"/>
              </a:rPr>
              <a:t>If one machine fails, others continue working </a:t>
            </a:r>
          </a:p>
          <a:p>
            <a:r>
              <a:rPr lang="en-US" b="1" dirty="0" smtClean="0">
                <a:latin typeface="cmr10"/>
                <a:cs typeface="cmr10"/>
              </a:rPr>
              <a:t>Simplifies logging</a:t>
            </a:r>
            <a:endParaRPr lang="en-US" b="1" dirty="0" smtClean="0">
              <a:latin typeface="cmr10"/>
              <a:cs typeface="cmr1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00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mr10"/>
                <a:cs typeface="cmr10"/>
              </a:rPr>
              <a:t>NewSQL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96753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Single </a:t>
            </a:r>
            <a:r>
              <a:rPr lang="en-US" b="1" dirty="0" smtClean="0">
                <a:latin typeface="cmr10"/>
                <a:cs typeface="cmr10"/>
              </a:rPr>
              <a:t>machine bottlenecks:</a:t>
            </a:r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r>
              <a:rPr lang="en-US" b="1" dirty="0" smtClean="0">
                <a:latin typeface="cmr10"/>
                <a:cs typeface="cmr10"/>
              </a:rPr>
              <a:t>Multiple </a:t>
            </a:r>
            <a:r>
              <a:rPr lang="en-US" b="1" dirty="0" smtClean="0">
                <a:latin typeface="cmr10"/>
                <a:cs typeface="cmr10"/>
              </a:rPr>
              <a:t>machine bottlenecks:</a:t>
            </a:r>
            <a:endParaRPr lang="en-US" b="1" dirty="0" smtClean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0" y="5312215"/>
            <a:ext cx="1030250" cy="102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983" y="5283993"/>
            <a:ext cx="1030250" cy="1027280"/>
          </a:xfrm>
          <a:prstGeom prst="rect">
            <a:avLst/>
          </a:prstGeom>
        </p:spPr>
      </p:pic>
      <p:sp>
        <p:nvSpPr>
          <p:cNvPr id="4" name="Left-Right Arrow 3"/>
          <p:cNvSpPr/>
          <p:nvPr/>
        </p:nvSpPr>
        <p:spPr>
          <a:xfrm>
            <a:off x="3012359" y="5506551"/>
            <a:ext cx="3400538" cy="388673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96573" y="4867879"/>
            <a:ext cx="439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Replication, locks, joins</a:t>
            </a:r>
            <a:endParaRPr lang="en-US" sz="2400" dirty="0">
              <a:latin typeface="cmr10"/>
              <a:cs typeface="cmr10"/>
            </a:endParaRPr>
          </a:p>
        </p:txBody>
      </p:sp>
      <p:sp>
        <p:nvSpPr>
          <p:cNvPr id="3" name="&quot;No&quot; Symbol 2"/>
          <p:cNvSpPr/>
          <p:nvPr/>
        </p:nvSpPr>
        <p:spPr>
          <a:xfrm>
            <a:off x="6878563" y="2464003"/>
            <a:ext cx="642659" cy="620888"/>
          </a:xfrm>
          <a:prstGeom prst="noSmoking">
            <a:avLst>
              <a:gd name="adj" fmla="val 1034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3059" y="2346059"/>
            <a:ext cx="1030250" cy="10272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40126" y="2492225"/>
            <a:ext cx="439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Logging &amp; locking</a:t>
            </a:r>
            <a:endParaRPr lang="en-US" sz="2400" dirty="0">
              <a:latin typeface="cmr10"/>
              <a:cs typeface="cmr10"/>
            </a:endParaRPr>
          </a:p>
        </p:txBody>
      </p:sp>
      <p:sp>
        <p:nvSpPr>
          <p:cNvPr id="11" name="&quot;No&quot; Symbol 10"/>
          <p:cNvSpPr/>
          <p:nvPr/>
        </p:nvSpPr>
        <p:spPr>
          <a:xfrm>
            <a:off x="5450519" y="2464003"/>
            <a:ext cx="642659" cy="620888"/>
          </a:xfrm>
          <a:prstGeom prst="noSmoking">
            <a:avLst>
              <a:gd name="adj" fmla="val 1034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105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450518" y="4795487"/>
            <a:ext cx="962379" cy="73883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74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3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mr10"/>
                <a:cs typeface="cmr10"/>
              </a:rPr>
              <a:t>NewSQL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122356" cy="517448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Try to avoid joins across machines</a:t>
            </a:r>
          </a:p>
          <a:p>
            <a:r>
              <a:rPr lang="en-US" dirty="0" smtClean="0">
                <a:latin typeface="cmr10"/>
                <a:cs typeface="cmr10"/>
              </a:rPr>
              <a:t>Store data that is commonly accessed at same time on same machine</a:t>
            </a:r>
            <a:endParaRPr lang="en-US" dirty="0" smtClean="0">
              <a:latin typeface="cmr10"/>
              <a:cs typeface="cmr10"/>
            </a:endParaRPr>
          </a:p>
          <a:p>
            <a:endParaRPr lang="en-US" dirty="0" smtClean="0">
              <a:latin typeface="cmr10"/>
              <a:cs typeface="cmr1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747789" y="3175000"/>
            <a:ext cx="4247445" cy="260614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7555" y="3175000"/>
            <a:ext cx="4247445" cy="260614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740925"/>
              </p:ext>
            </p:extLst>
          </p:nvPr>
        </p:nvGraphicFramePr>
        <p:xfrm>
          <a:off x="400755" y="3657000"/>
          <a:ext cx="3809814" cy="861060"/>
        </p:xfrm>
        <a:graphic>
          <a:graphicData uri="http://schemas.openxmlformats.org/drawingml/2006/table">
            <a:tbl>
              <a:tblPr/>
              <a:tblGrid>
                <a:gridCol w="802376"/>
                <a:gridCol w="1497867"/>
                <a:gridCol w="1509571"/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account-ID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Bob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Sara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819727"/>
              </p:ext>
            </p:extLst>
          </p:nvPr>
        </p:nvGraphicFramePr>
        <p:xfrm>
          <a:off x="1089540" y="4947523"/>
          <a:ext cx="2345399" cy="57404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90168" y="3287668"/>
            <a:ext cx="151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bx10"/>
                <a:cs typeface="cmbx10"/>
              </a:rPr>
              <a:t>Customers </a:t>
            </a:r>
            <a:endParaRPr lang="en-US" dirty="0">
              <a:latin typeface="cmbx10"/>
              <a:cs typeface="cmbx1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080325" y="3514288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946" y="5830720"/>
            <a:ext cx="1030250" cy="1027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3742" y="5830720"/>
            <a:ext cx="1030250" cy="102728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388438"/>
              </p:ext>
            </p:extLst>
          </p:nvPr>
        </p:nvGraphicFramePr>
        <p:xfrm>
          <a:off x="4939888" y="3657000"/>
          <a:ext cx="3809814" cy="574040"/>
        </p:xfrm>
        <a:graphic>
          <a:graphicData uri="http://schemas.openxmlformats.org/drawingml/2006/table">
            <a:tbl>
              <a:tblPr/>
              <a:tblGrid>
                <a:gridCol w="802376"/>
                <a:gridCol w="1497867"/>
                <a:gridCol w="1509571"/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account-ID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Trudy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248588"/>
              </p:ext>
            </p:extLst>
          </p:nvPr>
        </p:nvGraphicFramePr>
        <p:xfrm>
          <a:off x="5749679" y="4879706"/>
          <a:ext cx="2345399" cy="57404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237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450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080325" y="3287668"/>
            <a:ext cx="151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bx10"/>
                <a:cs typeface="cmbx10"/>
              </a:rPr>
              <a:t>Customers </a:t>
            </a:r>
            <a:endParaRPr lang="en-US" dirty="0">
              <a:latin typeface="cmbx10"/>
              <a:cs typeface="cmbx1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0325" y="4528112"/>
            <a:ext cx="151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bx10"/>
                <a:cs typeface="cmbx10"/>
              </a:rPr>
              <a:t>Accounts</a:t>
            </a:r>
            <a:endParaRPr lang="en-US" dirty="0">
              <a:latin typeface="cmbx10"/>
              <a:cs typeface="cmbx1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0526513" y="597587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46612" y="4604479"/>
            <a:ext cx="151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bx10"/>
                <a:cs typeface="cmbx10"/>
              </a:rPr>
              <a:t>Accounts</a:t>
            </a:r>
            <a:endParaRPr lang="en-US" dirty="0">
              <a:latin typeface="cmbx10"/>
              <a:cs typeface="cmbx1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38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4" grpId="0"/>
      <p:bldP spid="15" grpId="0"/>
      <p:bldP spid="18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mr10"/>
                <a:cs typeface="cmr10"/>
              </a:rPr>
              <a:t>NewSQL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747789" y="3175000"/>
            <a:ext cx="4247445" cy="260614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97555" y="3175000"/>
            <a:ext cx="4247445" cy="260614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57722"/>
              </p:ext>
            </p:extLst>
          </p:nvPr>
        </p:nvGraphicFramePr>
        <p:xfrm>
          <a:off x="400755" y="3657000"/>
          <a:ext cx="3809814" cy="861060"/>
        </p:xfrm>
        <a:graphic>
          <a:graphicData uri="http://schemas.openxmlformats.org/drawingml/2006/table">
            <a:tbl>
              <a:tblPr/>
              <a:tblGrid>
                <a:gridCol w="802376"/>
                <a:gridCol w="1497867"/>
                <a:gridCol w="1509571"/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account-ID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Bob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Sara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016752"/>
              </p:ext>
            </p:extLst>
          </p:nvPr>
        </p:nvGraphicFramePr>
        <p:xfrm>
          <a:off x="1089540" y="4947523"/>
          <a:ext cx="2345399" cy="57404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90168" y="3287668"/>
            <a:ext cx="151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bx10"/>
                <a:cs typeface="cmbx10"/>
              </a:rPr>
              <a:t>Customers </a:t>
            </a:r>
            <a:endParaRPr lang="en-US" dirty="0">
              <a:latin typeface="cmbx10"/>
              <a:cs typeface="cmbx1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080325" y="3514288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946" y="5830720"/>
            <a:ext cx="1030250" cy="1027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3742" y="5830720"/>
            <a:ext cx="1030250" cy="102728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627395"/>
              </p:ext>
            </p:extLst>
          </p:nvPr>
        </p:nvGraphicFramePr>
        <p:xfrm>
          <a:off x="4939888" y="3657000"/>
          <a:ext cx="3809814" cy="574040"/>
        </p:xfrm>
        <a:graphic>
          <a:graphicData uri="http://schemas.openxmlformats.org/drawingml/2006/table">
            <a:tbl>
              <a:tblPr/>
              <a:tblGrid>
                <a:gridCol w="802376"/>
                <a:gridCol w="1497867"/>
                <a:gridCol w="1509571"/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account-ID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Trudy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236127"/>
              </p:ext>
            </p:extLst>
          </p:nvPr>
        </p:nvGraphicFramePr>
        <p:xfrm>
          <a:off x="5749679" y="4879706"/>
          <a:ext cx="2345399" cy="57404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237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450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080325" y="3287668"/>
            <a:ext cx="151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bx10"/>
                <a:cs typeface="cmbx10"/>
              </a:rPr>
              <a:t>Customers </a:t>
            </a:r>
            <a:endParaRPr lang="en-US" dirty="0">
              <a:latin typeface="cmbx10"/>
              <a:cs typeface="cmbx1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0325" y="4528112"/>
            <a:ext cx="151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bx10"/>
                <a:cs typeface="cmbx10"/>
              </a:rPr>
              <a:t>Accounts</a:t>
            </a:r>
            <a:endParaRPr lang="en-US" dirty="0">
              <a:latin typeface="cmbx10"/>
              <a:cs typeface="cmbx1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0526513" y="597587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46612" y="4604479"/>
            <a:ext cx="151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bx10"/>
                <a:cs typeface="cmbx10"/>
              </a:rPr>
              <a:t>Accounts</a:t>
            </a:r>
            <a:endParaRPr lang="en-US" dirty="0">
              <a:latin typeface="cmbx10"/>
              <a:cs typeface="cmbx1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122356" cy="5174480"/>
          </a:xfrm>
        </p:spPr>
        <p:txBody>
          <a:bodyPr>
            <a:normAutofit lnSpcReduction="10000"/>
          </a:bodyPr>
          <a:lstStyle/>
          <a:p>
            <a:endParaRPr lang="en-US" dirty="0" smtClean="0">
              <a:latin typeface="cmr10"/>
              <a:cs typeface="cmr10"/>
            </a:endParaRPr>
          </a:p>
          <a:p>
            <a:endParaRPr lang="en-US" dirty="0">
              <a:latin typeface="cmr10"/>
              <a:cs typeface="cmr10"/>
            </a:endParaRPr>
          </a:p>
          <a:p>
            <a:endParaRPr lang="en-US" dirty="0" smtClean="0">
              <a:latin typeface="cmr10"/>
              <a:cs typeface="cmr10"/>
            </a:endParaRPr>
          </a:p>
          <a:p>
            <a:endParaRPr lang="en-US" dirty="0">
              <a:latin typeface="cmr10"/>
              <a:cs typeface="cmr10"/>
            </a:endParaRPr>
          </a:p>
          <a:p>
            <a:endParaRPr lang="en-US" dirty="0" smtClean="0">
              <a:latin typeface="cmr10"/>
              <a:cs typeface="cmr10"/>
            </a:endParaRPr>
          </a:p>
          <a:p>
            <a:endParaRPr lang="en-US" dirty="0">
              <a:latin typeface="cmr10"/>
              <a:cs typeface="cmr10"/>
            </a:endParaRPr>
          </a:p>
          <a:p>
            <a:endParaRPr lang="en-US" dirty="0" smtClean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Alleviates problem</a:t>
            </a:r>
          </a:p>
          <a:p>
            <a:r>
              <a:rPr lang="en-US" dirty="0" smtClean="0">
                <a:latin typeface="cmr10"/>
                <a:cs typeface="cmr10"/>
              </a:rPr>
              <a:t>Does not solve it (e.g. money transfer)</a:t>
            </a:r>
            <a:endParaRPr lang="en-US" dirty="0" smtClean="0">
              <a:latin typeface="cmr10"/>
              <a:cs typeface="cmr1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14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4907 " pathEditMode="relative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4907 " pathEditMode="relative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4907 " pathEditMode="relative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4907 " pathEditMode="relative" ptsTypes="AA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4907 " pathEditMode="relative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4907 " pathEditMode="relative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4907 " pathEditMode="relative" ptsTypes="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4907 " pathEditMode="relative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4907 " pathEditMode="relative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4907 " pathEditMode="relative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4907 " pathEditMode="relative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4907 " pathEditMode="relative" ptsTypes="AA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4907 " pathEditMode="relative" ptsTypes="AA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4907 " pathEditMode="relative" ptsTypes="AA">
                                      <p:cBhvr>
                                        <p:cTn id="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14" grpId="0"/>
      <p:bldP spid="15" grpId="0"/>
      <p:bldP spid="18" grpId="0"/>
      <p:bldP spid="16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mr10"/>
                <a:cs typeface="cmr10"/>
              </a:rPr>
              <a:t>NewSQL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967537" cy="47051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Single </a:t>
            </a:r>
            <a:r>
              <a:rPr lang="en-US" dirty="0" smtClean="0">
                <a:latin typeface="cmr10"/>
                <a:cs typeface="cmr10"/>
              </a:rPr>
              <a:t>machine bottlenecks:</a:t>
            </a:r>
            <a:endParaRPr lang="en-US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Multiple </a:t>
            </a:r>
            <a:r>
              <a:rPr lang="en-US" dirty="0" smtClean="0">
                <a:latin typeface="cmr10"/>
                <a:cs typeface="cmr10"/>
              </a:rPr>
              <a:t>machine bottlenecks:</a:t>
            </a:r>
            <a:endParaRPr lang="en-US" dirty="0" smtClean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0" y="5312215"/>
            <a:ext cx="1030250" cy="102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983" y="5283993"/>
            <a:ext cx="1030250" cy="1027280"/>
          </a:xfrm>
          <a:prstGeom prst="rect">
            <a:avLst/>
          </a:prstGeom>
        </p:spPr>
      </p:pic>
      <p:sp>
        <p:nvSpPr>
          <p:cNvPr id="4" name="Left-Right Arrow 3"/>
          <p:cNvSpPr/>
          <p:nvPr/>
        </p:nvSpPr>
        <p:spPr>
          <a:xfrm>
            <a:off x="3012359" y="5506551"/>
            <a:ext cx="3400538" cy="388673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96573" y="4867879"/>
            <a:ext cx="439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Replication, locks, joins</a:t>
            </a:r>
            <a:endParaRPr lang="en-US" sz="2400" dirty="0">
              <a:latin typeface="cmr10"/>
              <a:cs typeface="cmr10"/>
            </a:endParaRPr>
          </a:p>
        </p:txBody>
      </p:sp>
      <p:sp>
        <p:nvSpPr>
          <p:cNvPr id="3" name="&quot;No&quot; Symbol 2"/>
          <p:cNvSpPr/>
          <p:nvPr/>
        </p:nvSpPr>
        <p:spPr>
          <a:xfrm>
            <a:off x="6878563" y="2464003"/>
            <a:ext cx="642659" cy="620888"/>
          </a:xfrm>
          <a:prstGeom prst="noSmoking">
            <a:avLst>
              <a:gd name="adj" fmla="val 1034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3059" y="2346059"/>
            <a:ext cx="1030250" cy="10272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40126" y="2492225"/>
            <a:ext cx="439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Logging &amp; locking</a:t>
            </a:r>
            <a:endParaRPr lang="en-US" sz="2400" dirty="0">
              <a:latin typeface="cmr10"/>
              <a:cs typeface="cmr10"/>
            </a:endParaRPr>
          </a:p>
        </p:txBody>
      </p:sp>
      <p:sp>
        <p:nvSpPr>
          <p:cNvPr id="11" name="&quot;No&quot; Symbol 10"/>
          <p:cNvSpPr/>
          <p:nvPr/>
        </p:nvSpPr>
        <p:spPr>
          <a:xfrm>
            <a:off x="5450519" y="2464003"/>
            <a:ext cx="642659" cy="620888"/>
          </a:xfrm>
          <a:prstGeom prst="noSmoking">
            <a:avLst>
              <a:gd name="adj" fmla="val 1034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&quot; Symbol 12"/>
          <p:cNvSpPr/>
          <p:nvPr/>
        </p:nvSpPr>
        <p:spPr>
          <a:xfrm>
            <a:off x="5585986" y="4827982"/>
            <a:ext cx="642659" cy="620888"/>
          </a:xfrm>
          <a:prstGeom prst="noSmoking">
            <a:avLst>
              <a:gd name="adj" fmla="val 10342"/>
            </a:avLst>
          </a:prstGeom>
          <a:solidFill>
            <a:srgbClr val="FF0000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888420" y="4732817"/>
            <a:ext cx="2697566" cy="73883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32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4" grpId="1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mr10"/>
                <a:cs typeface="cmr10"/>
              </a:rPr>
              <a:t>NewSQL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991446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Consistency over replicas </a:t>
            </a:r>
            <a:endParaRPr lang="en-US" b="1" dirty="0" smtClean="0">
              <a:latin typeface="cmr10"/>
              <a:cs typeface="cmr10"/>
            </a:endParaRPr>
          </a:p>
          <a:p>
            <a:r>
              <a:rPr lang="en-US" b="1" dirty="0" smtClean="0">
                <a:latin typeface="cmr10"/>
                <a:cs typeface="cmr10"/>
              </a:rPr>
              <a:t>Enforce operation order</a:t>
            </a:r>
            <a:r>
              <a:rPr lang="en-US" b="1" dirty="0">
                <a:latin typeface="cmr10"/>
                <a:cs typeface="cmr10"/>
              </a:rPr>
              <a:t> </a:t>
            </a:r>
            <a:r>
              <a:rPr lang="en-US" b="1" dirty="0" smtClean="0">
                <a:latin typeface="cmr10"/>
                <a:cs typeface="cmr10"/>
              </a:rPr>
              <a:t>across replicas </a:t>
            </a:r>
            <a:endParaRPr lang="en-US" b="1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4879" y="3804126"/>
            <a:ext cx="1030250" cy="1027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0738" y="3804126"/>
            <a:ext cx="26138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Deposit</a:t>
            </a:r>
          </a:p>
          <a:p>
            <a:r>
              <a:rPr lang="en-US" sz="2400" dirty="0" smtClean="0">
                <a:latin typeface="cmr10"/>
                <a:cs typeface="cmr10"/>
              </a:rPr>
              <a:t>Add 100</a:t>
            </a:r>
          </a:p>
          <a:p>
            <a:endParaRPr lang="en-US" sz="2400" dirty="0">
              <a:latin typeface="cmr10"/>
              <a:cs typeface="cmr10"/>
            </a:endParaRPr>
          </a:p>
          <a:p>
            <a:endParaRPr lang="en-US" sz="2400" dirty="0" smtClean="0">
              <a:latin typeface="cmr10"/>
              <a:cs typeface="cmr10"/>
            </a:endParaRPr>
          </a:p>
          <a:p>
            <a:endParaRPr lang="en-US" sz="2400" dirty="0">
              <a:latin typeface="cmr10"/>
              <a:cs typeface="cmr10"/>
            </a:endParaRPr>
          </a:p>
          <a:p>
            <a:r>
              <a:rPr lang="en-US" sz="2400" dirty="0" smtClean="0">
                <a:latin typeface="cmr10"/>
                <a:cs typeface="cmr10"/>
              </a:rPr>
              <a:t>Interest </a:t>
            </a:r>
          </a:p>
          <a:p>
            <a:r>
              <a:rPr lang="en-US" sz="2400" dirty="0" smtClean="0">
                <a:latin typeface="cmr10"/>
                <a:cs typeface="cmr10"/>
              </a:rPr>
              <a:t>Multiply by 1.1</a:t>
            </a:r>
            <a:endParaRPr lang="en-US" sz="2400" dirty="0">
              <a:latin typeface="cmr10"/>
              <a:cs typeface="cmr1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4879" y="5327007"/>
            <a:ext cx="1030250" cy="1027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9" y="3485648"/>
            <a:ext cx="1289314" cy="128931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1" y="5327007"/>
            <a:ext cx="1199322" cy="1199322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112848"/>
              </p:ext>
            </p:extLst>
          </p:nvPr>
        </p:nvGraphicFramePr>
        <p:xfrm>
          <a:off x="5058225" y="4089484"/>
          <a:ext cx="2345399" cy="57404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237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204583"/>
              </p:ext>
            </p:extLst>
          </p:nvPr>
        </p:nvGraphicFramePr>
        <p:xfrm>
          <a:off x="5058225" y="5588802"/>
          <a:ext cx="2345399" cy="57404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237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90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3422"/>
            <a:ext cx="8686800" cy="45259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6600" dirty="0" smtClean="0">
                <a:latin typeface="cmr10"/>
                <a:cs typeface="cmr10"/>
              </a:rPr>
              <a:t>						History		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495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mr10"/>
                <a:cs typeface="cmr10"/>
              </a:rPr>
              <a:t>NewSQL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991446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Tables are replicated </a:t>
            </a:r>
            <a:endParaRPr lang="en-US" b="1" dirty="0" smtClean="0">
              <a:latin typeface="cmr10"/>
              <a:cs typeface="cmr10"/>
            </a:endParaRPr>
          </a:p>
          <a:p>
            <a:r>
              <a:rPr lang="en-US" b="1" dirty="0" smtClean="0">
                <a:latin typeface="cmr10"/>
                <a:cs typeface="cmr10"/>
              </a:rPr>
              <a:t>Enforce operation order</a:t>
            </a:r>
            <a:r>
              <a:rPr lang="en-US" b="1" dirty="0">
                <a:latin typeface="cmr10"/>
                <a:cs typeface="cmr10"/>
              </a:rPr>
              <a:t> </a:t>
            </a:r>
            <a:r>
              <a:rPr lang="en-US" b="1" dirty="0" smtClean="0">
                <a:latin typeface="cmr10"/>
                <a:cs typeface="cmr10"/>
              </a:rPr>
              <a:t>across replicas </a:t>
            </a:r>
            <a:endParaRPr lang="en-US" b="1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4879" y="3804126"/>
            <a:ext cx="1030250" cy="1027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0738" y="3804126"/>
            <a:ext cx="26138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Deposit</a:t>
            </a:r>
          </a:p>
          <a:p>
            <a:r>
              <a:rPr lang="en-US" sz="2400" dirty="0" smtClean="0">
                <a:latin typeface="cmr10"/>
                <a:cs typeface="cmr10"/>
              </a:rPr>
              <a:t>Add 100</a:t>
            </a:r>
          </a:p>
          <a:p>
            <a:endParaRPr lang="en-US" sz="2400" dirty="0">
              <a:latin typeface="cmr10"/>
              <a:cs typeface="cmr10"/>
            </a:endParaRPr>
          </a:p>
          <a:p>
            <a:endParaRPr lang="en-US" sz="2400" dirty="0" smtClean="0">
              <a:latin typeface="cmr10"/>
              <a:cs typeface="cmr10"/>
            </a:endParaRPr>
          </a:p>
          <a:p>
            <a:endParaRPr lang="en-US" sz="2400" dirty="0">
              <a:latin typeface="cmr10"/>
              <a:cs typeface="cmr10"/>
            </a:endParaRPr>
          </a:p>
          <a:p>
            <a:r>
              <a:rPr lang="en-US" sz="2400" dirty="0" smtClean="0">
                <a:latin typeface="cmr10"/>
                <a:cs typeface="cmr10"/>
              </a:rPr>
              <a:t>Interest </a:t>
            </a:r>
          </a:p>
          <a:p>
            <a:r>
              <a:rPr lang="en-US" sz="2400" dirty="0" smtClean="0">
                <a:latin typeface="cmr10"/>
                <a:cs typeface="cmr10"/>
              </a:rPr>
              <a:t>Multiply by 1.1</a:t>
            </a:r>
            <a:endParaRPr lang="en-US" sz="2400" dirty="0">
              <a:latin typeface="cmr10"/>
              <a:cs typeface="cmr1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4879" y="5327007"/>
            <a:ext cx="1030250" cy="1027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9" y="3485648"/>
            <a:ext cx="1289314" cy="128931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1" y="5327007"/>
            <a:ext cx="1199322" cy="1199322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573259"/>
              </p:ext>
            </p:extLst>
          </p:nvPr>
        </p:nvGraphicFramePr>
        <p:xfrm>
          <a:off x="5058225" y="4089484"/>
          <a:ext cx="2345399" cy="57404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237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108407"/>
              </p:ext>
            </p:extLst>
          </p:nvPr>
        </p:nvGraphicFramePr>
        <p:xfrm>
          <a:off x="5058225" y="5588802"/>
          <a:ext cx="2345399" cy="57404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237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3160889" y="4289778"/>
            <a:ext cx="1665111" cy="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160889" y="4442178"/>
            <a:ext cx="1665111" cy="1428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60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mr10"/>
                <a:cs typeface="cmr10"/>
              </a:rPr>
              <a:t>NewSQL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991446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Tables are replicated </a:t>
            </a:r>
            <a:endParaRPr lang="en-US" b="1" dirty="0" smtClean="0">
              <a:latin typeface="cmr10"/>
              <a:cs typeface="cmr10"/>
            </a:endParaRPr>
          </a:p>
          <a:p>
            <a:r>
              <a:rPr lang="en-US" b="1" dirty="0" smtClean="0">
                <a:latin typeface="cmr10"/>
                <a:cs typeface="cmr10"/>
              </a:rPr>
              <a:t>Enforce operation order</a:t>
            </a:r>
            <a:r>
              <a:rPr lang="en-US" b="1" dirty="0">
                <a:latin typeface="cmr10"/>
                <a:cs typeface="cmr10"/>
              </a:rPr>
              <a:t> </a:t>
            </a:r>
            <a:r>
              <a:rPr lang="en-US" b="1" dirty="0" smtClean="0">
                <a:latin typeface="cmr10"/>
                <a:cs typeface="cmr10"/>
              </a:rPr>
              <a:t>across replicas </a:t>
            </a:r>
            <a:endParaRPr lang="en-US" b="1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4879" y="3804126"/>
            <a:ext cx="1030250" cy="1027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0738" y="3804126"/>
            <a:ext cx="26138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Deposit</a:t>
            </a:r>
          </a:p>
          <a:p>
            <a:r>
              <a:rPr lang="en-US" sz="2400" dirty="0" smtClean="0">
                <a:latin typeface="cmr10"/>
                <a:cs typeface="cmr10"/>
              </a:rPr>
              <a:t>Add 100</a:t>
            </a:r>
          </a:p>
          <a:p>
            <a:endParaRPr lang="en-US" sz="2400" dirty="0">
              <a:latin typeface="cmr10"/>
              <a:cs typeface="cmr10"/>
            </a:endParaRPr>
          </a:p>
          <a:p>
            <a:endParaRPr lang="en-US" sz="2400" dirty="0" smtClean="0">
              <a:latin typeface="cmr10"/>
              <a:cs typeface="cmr10"/>
            </a:endParaRPr>
          </a:p>
          <a:p>
            <a:endParaRPr lang="en-US" sz="2400" dirty="0">
              <a:latin typeface="cmr10"/>
              <a:cs typeface="cmr10"/>
            </a:endParaRPr>
          </a:p>
          <a:p>
            <a:r>
              <a:rPr lang="en-US" sz="2400" dirty="0" smtClean="0">
                <a:latin typeface="cmr10"/>
                <a:cs typeface="cmr10"/>
              </a:rPr>
              <a:t>Interest </a:t>
            </a:r>
          </a:p>
          <a:p>
            <a:r>
              <a:rPr lang="en-US" sz="2400" dirty="0" smtClean="0">
                <a:latin typeface="cmr10"/>
                <a:cs typeface="cmr10"/>
              </a:rPr>
              <a:t>Multiply by 1.1</a:t>
            </a:r>
            <a:endParaRPr lang="en-US" sz="2400" dirty="0">
              <a:latin typeface="cmr10"/>
              <a:cs typeface="cmr1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4879" y="5327007"/>
            <a:ext cx="1030250" cy="1027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9" y="3485648"/>
            <a:ext cx="1289314" cy="128931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1" y="5327007"/>
            <a:ext cx="1199322" cy="1199322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228369"/>
              </p:ext>
            </p:extLst>
          </p:nvPr>
        </p:nvGraphicFramePr>
        <p:xfrm>
          <a:off x="5058225" y="4089484"/>
          <a:ext cx="2345399" cy="57404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237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818161"/>
              </p:ext>
            </p:extLst>
          </p:nvPr>
        </p:nvGraphicFramePr>
        <p:xfrm>
          <a:off x="5058225" y="5588802"/>
          <a:ext cx="2345399" cy="57404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237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3160889" y="4289778"/>
            <a:ext cx="1665111" cy="8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160889" y="4442178"/>
            <a:ext cx="1665111" cy="1428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7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mr10"/>
                <a:cs typeface="cmr10"/>
              </a:rPr>
              <a:t>NewSQL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991446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Tables are replicated </a:t>
            </a:r>
            <a:endParaRPr lang="en-US" b="1" dirty="0" smtClean="0">
              <a:latin typeface="cmr10"/>
              <a:cs typeface="cmr10"/>
            </a:endParaRPr>
          </a:p>
          <a:p>
            <a:r>
              <a:rPr lang="en-US" b="1" dirty="0" smtClean="0">
                <a:latin typeface="cmr10"/>
                <a:cs typeface="cmr10"/>
              </a:rPr>
              <a:t>Enforce operation order</a:t>
            </a:r>
            <a:r>
              <a:rPr lang="en-US" b="1" dirty="0">
                <a:latin typeface="cmr10"/>
                <a:cs typeface="cmr10"/>
              </a:rPr>
              <a:t> </a:t>
            </a:r>
            <a:r>
              <a:rPr lang="en-US" b="1" dirty="0" smtClean="0">
                <a:latin typeface="cmr10"/>
                <a:cs typeface="cmr10"/>
              </a:rPr>
              <a:t>across replicas </a:t>
            </a:r>
            <a:endParaRPr lang="en-US" b="1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4879" y="3804126"/>
            <a:ext cx="1030250" cy="1027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0738" y="3804126"/>
            <a:ext cx="26138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Deposit</a:t>
            </a:r>
          </a:p>
          <a:p>
            <a:r>
              <a:rPr lang="en-US" sz="2400" dirty="0" smtClean="0">
                <a:latin typeface="cmr10"/>
                <a:cs typeface="cmr10"/>
              </a:rPr>
              <a:t>Add 100</a:t>
            </a:r>
          </a:p>
          <a:p>
            <a:endParaRPr lang="en-US" sz="2400" dirty="0">
              <a:latin typeface="cmr10"/>
              <a:cs typeface="cmr10"/>
            </a:endParaRPr>
          </a:p>
          <a:p>
            <a:endParaRPr lang="en-US" sz="2400" dirty="0" smtClean="0">
              <a:latin typeface="cmr10"/>
              <a:cs typeface="cmr10"/>
            </a:endParaRPr>
          </a:p>
          <a:p>
            <a:endParaRPr lang="en-US" sz="2400" dirty="0">
              <a:latin typeface="cmr10"/>
              <a:cs typeface="cmr10"/>
            </a:endParaRPr>
          </a:p>
          <a:p>
            <a:r>
              <a:rPr lang="en-US" sz="2400" dirty="0" smtClean="0">
                <a:latin typeface="cmr10"/>
                <a:cs typeface="cmr10"/>
              </a:rPr>
              <a:t>Interest </a:t>
            </a:r>
          </a:p>
          <a:p>
            <a:r>
              <a:rPr lang="en-US" sz="2400" dirty="0" smtClean="0">
                <a:latin typeface="cmr10"/>
                <a:cs typeface="cmr10"/>
              </a:rPr>
              <a:t>Multiply by 1.1</a:t>
            </a:r>
            <a:endParaRPr lang="en-US" sz="2400" dirty="0">
              <a:latin typeface="cmr10"/>
              <a:cs typeface="cmr1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4879" y="5327007"/>
            <a:ext cx="1030250" cy="1027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9" y="3485648"/>
            <a:ext cx="1289314" cy="128931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1" y="5327007"/>
            <a:ext cx="1199322" cy="1199322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10369"/>
              </p:ext>
            </p:extLst>
          </p:nvPr>
        </p:nvGraphicFramePr>
        <p:xfrm>
          <a:off x="5058225" y="4089484"/>
          <a:ext cx="2345399" cy="57404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237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06965"/>
              </p:ext>
            </p:extLst>
          </p:nvPr>
        </p:nvGraphicFramePr>
        <p:xfrm>
          <a:off x="5058225" y="5588802"/>
          <a:ext cx="2345399" cy="57404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237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3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mr10"/>
                <a:cs typeface="cmr10"/>
              </a:rPr>
              <a:t>NewSQL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991446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Tables are replicated </a:t>
            </a:r>
            <a:endParaRPr lang="en-US" b="1" dirty="0" smtClean="0">
              <a:latin typeface="cmr10"/>
              <a:cs typeface="cmr10"/>
            </a:endParaRPr>
          </a:p>
          <a:p>
            <a:r>
              <a:rPr lang="en-US" b="1" dirty="0" smtClean="0">
                <a:latin typeface="cmr10"/>
                <a:cs typeface="cmr10"/>
              </a:rPr>
              <a:t>Enforce operation order</a:t>
            </a:r>
            <a:r>
              <a:rPr lang="en-US" b="1" dirty="0">
                <a:latin typeface="cmr10"/>
                <a:cs typeface="cmr10"/>
              </a:rPr>
              <a:t> </a:t>
            </a:r>
            <a:r>
              <a:rPr lang="en-US" b="1" dirty="0" smtClean="0">
                <a:latin typeface="cmr10"/>
                <a:cs typeface="cmr10"/>
              </a:rPr>
              <a:t>across replicas </a:t>
            </a:r>
            <a:endParaRPr lang="en-US" b="1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4879" y="3804126"/>
            <a:ext cx="1030250" cy="1027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0738" y="3804126"/>
            <a:ext cx="26138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Deposit</a:t>
            </a:r>
          </a:p>
          <a:p>
            <a:r>
              <a:rPr lang="en-US" sz="2400" dirty="0" smtClean="0">
                <a:latin typeface="cmr10"/>
                <a:cs typeface="cmr10"/>
              </a:rPr>
              <a:t>Add 100</a:t>
            </a:r>
          </a:p>
          <a:p>
            <a:endParaRPr lang="en-US" sz="2400" dirty="0">
              <a:latin typeface="cmr10"/>
              <a:cs typeface="cmr10"/>
            </a:endParaRPr>
          </a:p>
          <a:p>
            <a:endParaRPr lang="en-US" sz="2400" dirty="0" smtClean="0">
              <a:latin typeface="cmr10"/>
              <a:cs typeface="cmr10"/>
            </a:endParaRPr>
          </a:p>
          <a:p>
            <a:endParaRPr lang="en-US" sz="2400" dirty="0">
              <a:latin typeface="cmr10"/>
              <a:cs typeface="cmr10"/>
            </a:endParaRPr>
          </a:p>
          <a:p>
            <a:r>
              <a:rPr lang="en-US" sz="2400" dirty="0" smtClean="0">
                <a:latin typeface="cmr10"/>
                <a:cs typeface="cmr10"/>
              </a:rPr>
              <a:t>Interest </a:t>
            </a:r>
          </a:p>
          <a:p>
            <a:r>
              <a:rPr lang="en-US" sz="2400" dirty="0" smtClean="0">
                <a:latin typeface="cmr10"/>
                <a:cs typeface="cmr10"/>
              </a:rPr>
              <a:t>Multiply by 1.1</a:t>
            </a:r>
            <a:endParaRPr lang="en-US" sz="2400" dirty="0">
              <a:latin typeface="cmr10"/>
              <a:cs typeface="cmr1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4879" y="5327007"/>
            <a:ext cx="1030250" cy="1027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9" y="3485648"/>
            <a:ext cx="1289314" cy="128931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1" y="5327007"/>
            <a:ext cx="1199322" cy="1199322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10369"/>
              </p:ext>
            </p:extLst>
          </p:nvPr>
        </p:nvGraphicFramePr>
        <p:xfrm>
          <a:off x="5058225" y="4089484"/>
          <a:ext cx="2345399" cy="57404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237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06965"/>
              </p:ext>
            </p:extLst>
          </p:nvPr>
        </p:nvGraphicFramePr>
        <p:xfrm>
          <a:off x="5058225" y="5588802"/>
          <a:ext cx="2345399" cy="57404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237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3795889" y="4663524"/>
            <a:ext cx="1030111" cy="1333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795889" y="5870222"/>
            <a:ext cx="1030111" cy="2926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86667" y="12417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3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mr10"/>
                <a:cs typeface="cmr10"/>
              </a:rPr>
              <a:t>NewSQL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991446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Tables are replicated </a:t>
            </a:r>
            <a:endParaRPr lang="en-US" b="1" dirty="0" smtClean="0">
              <a:latin typeface="cmr10"/>
              <a:cs typeface="cmr10"/>
            </a:endParaRPr>
          </a:p>
          <a:p>
            <a:r>
              <a:rPr lang="en-US" b="1" dirty="0" smtClean="0">
                <a:latin typeface="cmr10"/>
                <a:cs typeface="cmr10"/>
              </a:rPr>
              <a:t>Enforce operation order</a:t>
            </a:r>
            <a:r>
              <a:rPr lang="en-US" b="1" dirty="0">
                <a:latin typeface="cmr10"/>
                <a:cs typeface="cmr10"/>
              </a:rPr>
              <a:t> </a:t>
            </a:r>
            <a:r>
              <a:rPr lang="en-US" b="1" dirty="0" smtClean="0">
                <a:latin typeface="cmr10"/>
                <a:cs typeface="cmr10"/>
              </a:rPr>
              <a:t>across replicas </a:t>
            </a:r>
            <a:endParaRPr lang="en-US" b="1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4879" y="3804126"/>
            <a:ext cx="1030250" cy="1027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0738" y="3804126"/>
            <a:ext cx="26138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Deposit</a:t>
            </a:r>
          </a:p>
          <a:p>
            <a:r>
              <a:rPr lang="en-US" sz="2400" dirty="0" smtClean="0">
                <a:latin typeface="cmr10"/>
                <a:cs typeface="cmr10"/>
              </a:rPr>
              <a:t>Add 100</a:t>
            </a:r>
          </a:p>
          <a:p>
            <a:endParaRPr lang="en-US" sz="2400" dirty="0">
              <a:latin typeface="cmr10"/>
              <a:cs typeface="cmr10"/>
            </a:endParaRPr>
          </a:p>
          <a:p>
            <a:endParaRPr lang="en-US" sz="2400" dirty="0" smtClean="0">
              <a:latin typeface="cmr10"/>
              <a:cs typeface="cmr10"/>
            </a:endParaRPr>
          </a:p>
          <a:p>
            <a:endParaRPr lang="en-US" sz="2400" dirty="0">
              <a:latin typeface="cmr10"/>
              <a:cs typeface="cmr10"/>
            </a:endParaRPr>
          </a:p>
          <a:p>
            <a:r>
              <a:rPr lang="en-US" sz="2400" dirty="0" smtClean="0">
                <a:latin typeface="cmr10"/>
                <a:cs typeface="cmr10"/>
              </a:rPr>
              <a:t>Interest </a:t>
            </a:r>
          </a:p>
          <a:p>
            <a:r>
              <a:rPr lang="en-US" sz="2400" dirty="0" smtClean="0">
                <a:latin typeface="cmr10"/>
                <a:cs typeface="cmr10"/>
              </a:rPr>
              <a:t>Multiply by 1.1</a:t>
            </a:r>
            <a:endParaRPr lang="en-US" sz="2400" dirty="0">
              <a:latin typeface="cmr10"/>
              <a:cs typeface="cmr1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4879" y="5327007"/>
            <a:ext cx="1030250" cy="1027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9" y="3485648"/>
            <a:ext cx="1289314" cy="128931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1" y="5327007"/>
            <a:ext cx="1199322" cy="1199322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864099"/>
              </p:ext>
            </p:extLst>
          </p:nvPr>
        </p:nvGraphicFramePr>
        <p:xfrm>
          <a:off x="5058225" y="4089484"/>
          <a:ext cx="2345399" cy="57404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237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709338"/>
              </p:ext>
            </p:extLst>
          </p:nvPr>
        </p:nvGraphicFramePr>
        <p:xfrm>
          <a:off x="5058225" y="5588802"/>
          <a:ext cx="2345399" cy="57404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237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V="1">
            <a:off x="3795889" y="4663524"/>
            <a:ext cx="1030111" cy="13336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795889" y="5870222"/>
            <a:ext cx="1030111" cy="2926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73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mr10"/>
                <a:cs typeface="cmr10"/>
              </a:rPr>
              <a:t>NewSQL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991446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Tables are replicated </a:t>
            </a:r>
            <a:endParaRPr lang="en-US" b="1" dirty="0" smtClean="0">
              <a:latin typeface="cmr10"/>
              <a:cs typeface="cmr10"/>
            </a:endParaRPr>
          </a:p>
          <a:p>
            <a:r>
              <a:rPr lang="en-US" b="1" dirty="0" smtClean="0">
                <a:latin typeface="cmr10"/>
                <a:cs typeface="cmr10"/>
              </a:rPr>
              <a:t>Enforce operation order</a:t>
            </a:r>
            <a:r>
              <a:rPr lang="en-US" b="1" dirty="0">
                <a:latin typeface="cmr10"/>
                <a:cs typeface="cmr10"/>
              </a:rPr>
              <a:t> </a:t>
            </a:r>
            <a:r>
              <a:rPr lang="en-US" b="1" dirty="0" smtClean="0">
                <a:latin typeface="cmr10"/>
                <a:cs typeface="cmr10"/>
              </a:rPr>
              <a:t>across replicas </a:t>
            </a:r>
            <a:endParaRPr lang="en-US" b="1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4879" y="3804126"/>
            <a:ext cx="1030250" cy="1027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0738" y="3804126"/>
            <a:ext cx="26138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Deposit</a:t>
            </a:r>
          </a:p>
          <a:p>
            <a:r>
              <a:rPr lang="en-US" sz="2400" dirty="0" smtClean="0">
                <a:latin typeface="cmr10"/>
                <a:cs typeface="cmr10"/>
              </a:rPr>
              <a:t>Add 100</a:t>
            </a:r>
          </a:p>
          <a:p>
            <a:endParaRPr lang="en-US" sz="2400" dirty="0">
              <a:latin typeface="cmr10"/>
              <a:cs typeface="cmr10"/>
            </a:endParaRPr>
          </a:p>
          <a:p>
            <a:endParaRPr lang="en-US" sz="2400" dirty="0" smtClean="0">
              <a:latin typeface="cmr10"/>
              <a:cs typeface="cmr10"/>
            </a:endParaRPr>
          </a:p>
          <a:p>
            <a:endParaRPr lang="en-US" sz="2400" dirty="0">
              <a:latin typeface="cmr10"/>
              <a:cs typeface="cmr10"/>
            </a:endParaRPr>
          </a:p>
          <a:p>
            <a:r>
              <a:rPr lang="en-US" sz="2400" dirty="0" smtClean="0">
                <a:latin typeface="cmr10"/>
                <a:cs typeface="cmr10"/>
              </a:rPr>
              <a:t>Interest </a:t>
            </a:r>
          </a:p>
          <a:p>
            <a:r>
              <a:rPr lang="en-US" sz="2400" dirty="0" smtClean="0">
                <a:latin typeface="cmr10"/>
                <a:cs typeface="cmr10"/>
              </a:rPr>
              <a:t>Multiply by 1.1</a:t>
            </a:r>
            <a:endParaRPr lang="en-US" sz="2400" dirty="0">
              <a:latin typeface="cmr10"/>
              <a:cs typeface="cmr1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4879" y="5327007"/>
            <a:ext cx="1030250" cy="1027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9" y="3485648"/>
            <a:ext cx="1289314" cy="128931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1" y="5327007"/>
            <a:ext cx="1199322" cy="1199322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07271"/>
              </p:ext>
            </p:extLst>
          </p:nvPr>
        </p:nvGraphicFramePr>
        <p:xfrm>
          <a:off x="5058225" y="4089484"/>
          <a:ext cx="2345399" cy="57404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237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066207"/>
              </p:ext>
            </p:extLst>
          </p:nvPr>
        </p:nvGraphicFramePr>
        <p:xfrm>
          <a:off x="5058225" y="5588802"/>
          <a:ext cx="2345399" cy="57404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2372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80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mr10"/>
                <a:cs typeface="cmr10"/>
              </a:rPr>
              <a:t>NewSQL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967537" cy="47051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Single </a:t>
            </a:r>
            <a:r>
              <a:rPr lang="en-US" dirty="0" smtClean="0">
                <a:latin typeface="cmr10"/>
                <a:cs typeface="cmr10"/>
              </a:rPr>
              <a:t>machine bottlenecks:</a:t>
            </a:r>
            <a:endParaRPr lang="en-US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Multiple </a:t>
            </a:r>
            <a:r>
              <a:rPr lang="en-US" dirty="0" smtClean="0">
                <a:latin typeface="cmr10"/>
                <a:cs typeface="cmr10"/>
              </a:rPr>
              <a:t>machine bottlenecks:</a:t>
            </a:r>
            <a:endParaRPr lang="en-US" dirty="0" smtClean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0" y="5312215"/>
            <a:ext cx="1030250" cy="102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983" y="5283993"/>
            <a:ext cx="1030250" cy="1027280"/>
          </a:xfrm>
          <a:prstGeom prst="rect">
            <a:avLst/>
          </a:prstGeom>
        </p:spPr>
      </p:pic>
      <p:sp>
        <p:nvSpPr>
          <p:cNvPr id="4" name="Left-Right Arrow 3"/>
          <p:cNvSpPr/>
          <p:nvPr/>
        </p:nvSpPr>
        <p:spPr>
          <a:xfrm>
            <a:off x="3012359" y="5506551"/>
            <a:ext cx="3400538" cy="388673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96573" y="4867879"/>
            <a:ext cx="439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Replication, locks, joins</a:t>
            </a:r>
            <a:endParaRPr lang="en-US" sz="2400" dirty="0">
              <a:latin typeface="cmr10"/>
              <a:cs typeface="cmr10"/>
            </a:endParaRPr>
          </a:p>
        </p:txBody>
      </p:sp>
      <p:sp>
        <p:nvSpPr>
          <p:cNvPr id="3" name="&quot;No&quot; Symbol 2"/>
          <p:cNvSpPr/>
          <p:nvPr/>
        </p:nvSpPr>
        <p:spPr>
          <a:xfrm>
            <a:off x="6878563" y="2464003"/>
            <a:ext cx="642659" cy="620888"/>
          </a:xfrm>
          <a:prstGeom prst="noSmoking">
            <a:avLst>
              <a:gd name="adj" fmla="val 1034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3059" y="2346059"/>
            <a:ext cx="1030250" cy="10272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40126" y="2492225"/>
            <a:ext cx="439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Logging &amp; locking</a:t>
            </a:r>
            <a:endParaRPr lang="en-US" sz="2400" dirty="0">
              <a:latin typeface="cmr10"/>
              <a:cs typeface="cmr10"/>
            </a:endParaRPr>
          </a:p>
        </p:txBody>
      </p:sp>
      <p:sp>
        <p:nvSpPr>
          <p:cNvPr id="11" name="&quot;No&quot; Symbol 10"/>
          <p:cNvSpPr/>
          <p:nvPr/>
        </p:nvSpPr>
        <p:spPr>
          <a:xfrm>
            <a:off x="5450519" y="2464003"/>
            <a:ext cx="642659" cy="620888"/>
          </a:xfrm>
          <a:prstGeom prst="noSmoking">
            <a:avLst>
              <a:gd name="adj" fmla="val 1034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&quot;No&quot; Symbol 12"/>
          <p:cNvSpPr/>
          <p:nvPr/>
        </p:nvSpPr>
        <p:spPr>
          <a:xfrm>
            <a:off x="5585986" y="4827982"/>
            <a:ext cx="642659" cy="620888"/>
          </a:xfrm>
          <a:prstGeom prst="noSmoking">
            <a:avLst>
              <a:gd name="adj" fmla="val 10342"/>
            </a:avLst>
          </a:prstGeom>
          <a:solidFill>
            <a:srgbClr val="FF0000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73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Summary(1/3)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199" y="1457742"/>
            <a:ext cx="8898467" cy="517448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mr10"/>
                <a:cs typeface="cmr10"/>
              </a:rPr>
              <a:t>Paradox</a:t>
            </a:r>
            <a:r>
              <a:rPr lang="en-US" dirty="0" smtClean="0">
                <a:latin typeface="cmr10"/>
                <a:cs typeface="cmr10"/>
              </a:rPr>
              <a:t>: </a:t>
            </a:r>
            <a:endParaRPr lang="en-US" dirty="0">
              <a:latin typeface="cmr10"/>
              <a:cs typeface="cmr10"/>
            </a:endParaRPr>
          </a:p>
          <a:p>
            <a:pPr lvl="1"/>
            <a:r>
              <a:rPr lang="en-US" sz="3200" dirty="0" smtClean="0">
                <a:latin typeface="cmbx10"/>
                <a:cs typeface="cmbx10"/>
              </a:rPr>
              <a:t>Past</a:t>
            </a:r>
            <a:r>
              <a:rPr lang="en-US" dirty="0" smtClean="0">
                <a:latin typeface="cmr10"/>
                <a:cs typeface="cmr10"/>
              </a:rPr>
              <a:t>: </a:t>
            </a:r>
          </a:p>
          <a:p>
            <a:pPr lvl="2"/>
            <a:r>
              <a:rPr lang="en-US" sz="2800" dirty="0" smtClean="0">
                <a:latin typeface="cmr10"/>
                <a:cs typeface="cmr10"/>
              </a:rPr>
              <a:t>serial computers</a:t>
            </a:r>
          </a:p>
          <a:p>
            <a:pPr lvl="2"/>
            <a:r>
              <a:rPr lang="en-US" sz="2800" dirty="0" smtClean="0">
                <a:latin typeface="cmr10"/>
                <a:cs typeface="cmr10"/>
              </a:rPr>
              <a:t>concurrent transactions</a:t>
            </a:r>
          </a:p>
          <a:p>
            <a:pPr lvl="1"/>
            <a:r>
              <a:rPr lang="en-US" sz="3200" dirty="0" smtClean="0">
                <a:latin typeface="cmbx10"/>
                <a:cs typeface="cmbx10"/>
              </a:rPr>
              <a:t>Today</a:t>
            </a:r>
            <a:r>
              <a:rPr lang="en-US" sz="3600" dirty="0" smtClean="0">
                <a:latin typeface="cmr10"/>
                <a:cs typeface="cmr10"/>
              </a:rPr>
              <a:t>: </a:t>
            </a:r>
          </a:p>
          <a:p>
            <a:pPr lvl="2"/>
            <a:r>
              <a:rPr lang="en-US" sz="2800" dirty="0" smtClean="0">
                <a:latin typeface="cmr10"/>
                <a:cs typeface="cmr10"/>
              </a:rPr>
              <a:t>concurrent computers</a:t>
            </a:r>
          </a:p>
          <a:p>
            <a:pPr lvl="2"/>
            <a:r>
              <a:rPr lang="en-US" sz="2800" dirty="0" smtClean="0">
                <a:latin typeface="cmr10"/>
                <a:cs typeface="cmr10"/>
              </a:rPr>
              <a:t>serial transactions</a:t>
            </a:r>
            <a:endParaRPr lang="en-US" sz="2800" dirty="0" smtClean="0">
              <a:latin typeface="cmr10"/>
              <a:cs typeface="cmr1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70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mr10"/>
                <a:cs typeface="cmr10"/>
              </a:rPr>
              <a:t>NewSQL</a:t>
            </a:r>
            <a:endParaRPr lang="en-US" dirty="0">
              <a:latin typeface="Calibri (Headings)"/>
              <a:cs typeface="Calibri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0038966" cy="4525963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cmr10"/>
                <a:cs typeface="cmr10"/>
              </a:rPr>
              <a:t>When to use </a:t>
            </a:r>
            <a:r>
              <a:rPr lang="en-US" sz="3600" dirty="0" err="1" smtClean="0">
                <a:latin typeface="cmr10"/>
                <a:cs typeface="cmr10"/>
              </a:rPr>
              <a:t>VoltDB</a:t>
            </a:r>
            <a:r>
              <a:rPr lang="en-US" sz="3600" dirty="0" smtClean="0">
                <a:latin typeface="cmr10"/>
                <a:cs typeface="cmr10"/>
              </a:rPr>
              <a:t>?</a:t>
            </a:r>
          </a:p>
          <a:p>
            <a:pPr lvl="1"/>
            <a:r>
              <a:rPr lang="en-US" sz="3200" dirty="0" smtClean="0">
                <a:latin typeface="cmr10"/>
                <a:cs typeface="cmr10"/>
              </a:rPr>
              <a:t>run at scale </a:t>
            </a:r>
          </a:p>
          <a:p>
            <a:pPr lvl="1"/>
            <a:r>
              <a:rPr lang="en-US" sz="3200" dirty="0">
                <a:latin typeface="cmr10"/>
                <a:cs typeface="cmr10"/>
              </a:rPr>
              <a:t>You need 100% </a:t>
            </a:r>
            <a:r>
              <a:rPr lang="en-US" sz="3200" dirty="0" smtClean="0">
                <a:latin typeface="cmr10"/>
                <a:cs typeface="cmr10"/>
              </a:rPr>
              <a:t>availability</a:t>
            </a:r>
            <a:endParaRPr lang="en-US" sz="3200" dirty="0" smtClean="0">
              <a:latin typeface="cmr10"/>
              <a:cs typeface="cmr10"/>
            </a:endParaRPr>
          </a:p>
          <a:p>
            <a:pPr lvl="1"/>
            <a:r>
              <a:rPr lang="en-US" sz="3200" dirty="0" smtClean="0">
                <a:latin typeface="cmr10"/>
                <a:cs typeface="cmr10"/>
              </a:rPr>
              <a:t>You need ACID </a:t>
            </a:r>
            <a:endParaRPr lang="en-US" sz="3200" dirty="0" smtClean="0">
              <a:latin typeface="cmr10"/>
              <a:cs typeface="cmr10"/>
            </a:endParaRPr>
          </a:p>
          <a:p>
            <a:endParaRPr lang="en-US" dirty="0">
              <a:latin typeface="cmr10"/>
              <a:cs typeface="cmr10"/>
            </a:endParaRPr>
          </a:p>
          <a:p>
            <a:endParaRPr lang="en-US" dirty="0" smtClean="0">
              <a:latin typeface="cmr10"/>
              <a:cs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33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3422"/>
            <a:ext cx="86868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 smtClean="0">
                <a:latin typeface="cmr10"/>
                <a:cs typeface="cmr10"/>
              </a:rPr>
              <a:t>Conclusion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6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History 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3 goals of database design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Speed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Affordability									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Resilience to system failure				</a:t>
            </a:r>
          </a:p>
          <a:p>
            <a:pPr lvl="1"/>
            <a:endParaRPr lang="en-US" dirty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How you achieve them depends on hardware</a:t>
            </a:r>
          </a:p>
          <a:p>
            <a:pPr marL="0" indent="0">
              <a:buNone/>
            </a:pPr>
            <a:endParaRPr lang="en-US" dirty="0" smtClean="0">
              <a:latin typeface="cmr10"/>
              <a:cs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56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cmr10"/>
                <a:cs typeface="cmr10"/>
              </a:rPr>
              <a:t>Hardware is cheaper </a:t>
            </a:r>
            <a:endParaRPr lang="en-US" sz="2800" b="1" dirty="0" smtClean="0">
              <a:latin typeface="cmr10"/>
              <a:cs typeface="cmr10"/>
            </a:endParaRPr>
          </a:p>
        </p:txBody>
      </p:sp>
      <p:pic>
        <p:nvPicPr>
          <p:cNvPr id="5" name="Picture 4" descr="grap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508" y="2950309"/>
            <a:ext cx="7375838" cy="369602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38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Conclusion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724" y="2581887"/>
            <a:ext cx="1030250" cy="1027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3792" y="2204538"/>
            <a:ext cx="1560340" cy="17289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8982" y="3870450"/>
            <a:ext cx="218635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smtClean="0">
                <a:latin typeface="cmr10"/>
                <a:cs typeface="cmr10"/>
              </a:rPr>
              <a:t>Transactional </a:t>
            </a:r>
          </a:p>
          <a:p>
            <a:pPr algn="ctr"/>
            <a:r>
              <a:rPr lang="en-US" sz="2600" dirty="0" smtClean="0">
                <a:latin typeface="cmr10"/>
                <a:cs typeface="cmr10"/>
              </a:rPr>
              <a:t>Database</a:t>
            </a:r>
            <a:endParaRPr lang="en-US" sz="2600" dirty="0">
              <a:latin typeface="cmr10"/>
              <a:cs typeface="cmr1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6793" y="3936724"/>
            <a:ext cx="18182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smtClean="0">
                <a:latin typeface="cmr10"/>
                <a:cs typeface="cmr10"/>
              </a:rPr>
              <a:t>Data </a:t>
            </a:r>
          </a:p>
          <a:p>
            <a:pPr algn="ctr"/>
            <a:r>
              <a:rPr lang="en-US" sz="2600" dirty="0" smtClean="0">
                <a:latin typeface="cmr10"/>
                <a:cs typeface="cmr10"/>
              </a:rPr>
              <a:t>warehouses</a:t>
            </a:r>
            <a:endParaRPr lang="en-US" sz="2600" dirty="0">
              <a:latin typeface="cmr10"/>
              <a:cs typeface="cmr1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121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1993" y="5148897"/>
            <a:ext cx="1162981" cy="8716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4103" y="5069193"/>
            <a:ext cx="1398863" cy="9513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474" y="2581887"/>
            <a:ext cx="1030250" cy="10272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974" y="2581887"/>
            <a:ext cx="1030250" cy="10272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88884" y="6100249"/>
            <a:ext cx="18700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mr10"/>
                <a:cs typeface="cmr10"/>
              </a:rPr>
              <a:t>Row-store </a:t>
            </a:r>
            <a:endParaRPr lang="en-US" sz="2600" dirty="0">
              <a:latin typeface="cmr10"/>
              <a:cs typeface="cmr1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49703" y="6100249"/>
            <a:ext cx="24512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mr10"/>
                <a:cs typeface="cmr10"/>
              </a:rPr>
              <a:t>Column-store </a:t>
            </a:r>
            <a:endParaRPr lang="en-US" sz="2600" dirty="0">
              <a:latin typeface="cmr10"/>
              <a:cs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3143067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Conclusion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967537" cy="47051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Single </a:t>
            </a:r>
            <a:r>
              <a:rPr lang="en-US" dirty="0" smtClean="0">
                <a:latin typeface="cmr10"/>
                <a:cs typeface="cmr10"/>
              </a:rPr>
              <a:t>machine bottlenecks:</a:t>
            </a:r>
            <a:endParaRPr lang="en-US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Multiple </a:t>
            </a:r>
            <a:r>
              <a:rPr lang="en-US" dirty="0" smtClean="0">
                <a:latin typeface="cmr10"/>
                <a:cs typeface="cmr10"/>
              </a:rPr>
              <a:t>machines bottlenecks:</a:t>
            </a:r>
            <a:endParaRPr lang="en-US" dirty="0" smtClean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0" y="5312215"/>
            <a:ext cx="1030250" cy="102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983" y="5283993"/>
            <a:ext cx="1030250" cy="1027280"/>
          </a:xfrm>
          <a:prstGeom prst="rect">
            <a:avLst/>
          </a:prstGeom>
        </p:spPr>
      </p:pic>
      <p:sp>
        <p:nvSpPr>
          <p:cNvPr id="4" name="Left-Right Arrow 3"/>
          <p:cNvSpPr/>
          <p:nvPr/>
        </p:nvSpPr>
        <p:spPr>
          <a:xfrm>
            <a:off x="3012359" y="5506551"/>
            <a:ext cx="3400538" cy="388673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96573" y="4867879"/>
            <a:ext cx="439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Replication, locks, joins</a:t>
            </a:r>
            <a:endParaRPr lang="en-US" sz="2400" dirty="0">
              <a:latin typeface="cmr10"/>
              <a:cs typeface="cmr1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3059" y="2346059"/>
            <a:ext cx="1030250" cy="10272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40126" y="2492225"/>
            <a:ext cx="439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Logging &amp; locking</a:t>
            </a:r>
            <a:endParaRPr lang="en-US" sz="2400" dirty="0">
              <a:latin typeface="cmr10"/>
              <a:cs typeface="cmr1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50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Conclusion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122356" cy="517448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mr10"/>
                <a:cs typeface="cmr10"/>
              </a:rPr>
              <a:t>NoSQL</a:t>
            </a:r>
            <a:r>
              <a:rPr lang="en-US" dirty="0" smtClean="0">
                <a:latin typeface="cmr10"/>
                <a:cs typeface="cmr10"/>
              </a:rPr>
              <a:t> adapts by simplifying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No ACID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No joins</a:t>
            </a:r>
          </a:p>
          <a:p>
            <a:r>
              <a:rPr lang="en-US" dirty="0" err="1" smtClean="0">
                <a:latin typeface="cmr10"/>
                <a:cs typeface="cmr10"/>
              </a:rPr>
              <a:t>NewSQL</a:t>
            </a:r>
            <a:r>
              <a:rPr lang="en-US" dirty="0" smtClean="0">
                <a:latin typeface="cmr10"/>
                <a:cs typeface="cmr10"/>
              </a:rPr>
              <a:t> adapts by reengineering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ACID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Removes concurrency 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Simplifies logging 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Smart but limited partitioning across servers</a:t>
            </a:r>
            <a:endParaRPr lang="en-US" dirty="0" smtClean="0">
              <a:latin typeface="cmr10"/>
              <a:cs typeface="cmr1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93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Conclusion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5616"/>
            <a:ext cx="8686800" cy="5257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bx10"/>
                <a:cs typeface="cmbx10"/>
              </a:rPr>
              <a:t>Disclaimer</a:t>
            </a:r>
            <a:r>
              <a:rPr lang="en-US" dirty="0" smtClean="0">
                <a:latin typeface="cmr10"/>
                <a:cs typeface="cmr10"/>
              </a:rPr>
              <a:t>:</a:t>
            </a:r>
            <a:r>
              <a:rPr lang="en-US" dirty="0">
                <a:latin typeface="cmr10"/>
                <a:cs typeface="cmr10"/>
              </a:rPr>
              <a:t> </a:t>
            </a:r>
            <a:r>
              <a:rPr lang="en-US" dirty="0" smtClean="0">
                <a:latin typeface="cmr10"/>
                <a:cs typeface="cmr10"/>
              </a:rPr>
              <a:t>there is much more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Scientific databases: 			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Time series databases:		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Graph databases				</a:t>
            </a: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Caveat: 			rapid changes</a:t>
            </a:r>
          </a:p>
          <a:p>
            <a:endParaRPr lang="en-US" dirty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But hopefully now you have reasoning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558" y="1978127"/>
            <a:ext cx="1553634" cy="6021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980" y="2608532"/>
            <a:ext cx="1425222" cy="331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224" y="3090333"/>
            <a:ext cx="1258893" cy="5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02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Conclusion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686800" cy="517448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bx10"/>
                <a:cs typeface="cmbx10"/>
              </a:rPr>
              <a:t>Thanks! </a:t>
            </a:r>
          </a:p>
          <a:p>
            <a:endParaRPr lang="en-US" dirty="0">
              <a:latin typeface="cmbx10"/>
              <a:cs typeface="cmbx10"/>
            </a:endParaRPr>
          </a:p>
          <a:p>
            <a:endParaRPr lang="en-US" dirty="0" smtClean="0">
              <a:latin typeface="cmbx10"/>
              <a:cs typeface="cmbx10"/>
            </a:endParaRPr>
          </a:p>
          <a:p>
            <a:endParaRPr lang="en-US" dirty="0">
              <a:latin typeface="cmbx10"/>
              <a:cs typeface="cmbx10"/>
            </a:endParaRPr>
          </a:p>
          <a:p>
            <a:endParaRPr lang="en-US" dirty="0" smtClean="0">
              <a:latin typeface="cmbx10"/>
              <a:cs typeface="cmbx10"/>
            </a:endParaRPr>
          </a:p>
          <a:p>
            <a:endParaRPr lang="en-US" dirty="0">
              <a:latin typeface="cmbx10"/>
              <a:cs typeface="cmbx10"/>
            </a:endParaRPr>
          </a:p>
          <a:p>
            <a:endParaRPr lang="en-US" dirty="0" smtClean="0">
              <a:latin typeface="cmbx10"/>
              <a:cs typeface="cmbx10"/>
            </a:endParaRPr>
          </a:p>
          <a:p>
            <a:r>
              <a:rPr lang="en-US" dirty="0" err="1" smtClean="0">
                <a:latin typeface="cmbx10"/>
                <a:cs typeface="cmbx10"/>
              </a:rPr>
              <a:t>nivdayan.github.io</a:t>
            </a:r>
            <a:r>
              <a:rPr lang="en-US" dirty="0" smtClean="0">
                <a:latin typeface="cmbx10"/>
                <a:cs typeface="cmbx10"/>
              </a:rPr>
              <a:t>/</a:t>
            </a:r>
            <a:r>
              <a:rPr lang="en-US" dirty="0" err="1" smtClean="0">
                <a:latin typeface="cmbx10"/>
                <a:cs typeface="cmbx10"/>
              </a:rPr>
              <a:t>mongo.pdf</a:t>
            </a:r>
            <a:endParaRPr lang="en-US" dirty="0" smtClean="0">
              <a:latin typeface="cmbx10"/>
              <a:cs typeface="cmbx1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5" name="Picture 4" descr="stickman-money-bill-net-chasing-vector-stick-figure-illustration-bills-scoop-4061579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5148" y="2158997"/>
            <a:ext cx="1838740" cy="2867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052" y="2039871"/>
            <a:ext cx="2053726" cy="187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2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Two storage media: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4943" y="5568792"/>
            <a:ext cx="1398863" cy="951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7132" y="4303101"/>
            <a:ext cx="1162981" cy="871648"/>
          </a:xfrm>
          <a:prstGeom prst="rect">
            <a:avLst/>
          </a:prstGeom>
        </p:spPr>
      </p:pic>
      <p:sp>
        <p:nvSpPr>
          <p:cNvPr id="7" name="Isosceles Triangle 6"/>
          <p:cNvSpPr/>
          <p:nvPr/>
        </p:nvSpPr>
        <p:spPr>
          <a:xfrm>
            <a:off x="457200" y="3400778"/>
            <a:ext cx="4448653" cy="316901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565257" y="4321704"/>
            <a:ext cx="390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Main Memory </a:t>
            </a:r>
          </a:p>
          <a:p>
            <a:r>
              <a:rPr lang="en-US" sz="2400" dirty="0" smtClean="0">
                <a:latin typeface="cmr10"/>
                <a:cs typeface="cmr10"/>
              </a:rPr>
              <a:t>Fast, expensive, volatile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65258" y="5643603"/>
            <a:ext cx="3903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Disk</a:t>
            </a:r>
          </a:p>
          <a:p>
            <a:r>
              <a:rPr lang="en-US" sz="2400" dirty="0" smtClean="0">
                <a:latin typeface="cmr10"/>
                <a:cs typeface="cmr10"/>
              </a:rPr>
              <a:t>Slow, cheap, non-volatile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57200" y="4065042"/>
            <a:ext cx="7573956" cy="20405"/>
          </a:xfrm>
          <a:prstGeom prst="line">
            <a:avLst/>
          </a:prstGeom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55837" y="5475105"/>
            <a:ext cx="7573956" cy="20405"/>
          </a:xfrm>
          <a:prstGeom prst="line">
            <a:avLst/>
          </a:prstGeom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86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How should data be stored across them?</a:t>
            </a:r>
          </a:p>
          <a:p>
            <a:r>
              <a:rPr lang="en-US" dirty="0" smtClean="0">
                <a:latin typeface="cmr10"/>
                <a:cs typeface="cmr10"/>
              </a:rPr>
              <a:t>Main memory is volatile and expensive</a:t>
            </a:r>
            <a:endParaRPr lang="en-US" dirty="0">
              <a:latin typeface="cmr10"/>
              <a:cs typeface="cmr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4943" y="5568792"/>
            <a:ext cx="1398863" cy="951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7132" y="4303101"/>
            <a:ext cx="1162981" cy="871648"/>
          </a:xfrm>
          <a:prstGeom prst="rect">
            <a:avLst/>
          </a:prstGeom>
        </p:spPr>
      </p:pic>
      <p:sp>
        <p:nvSpPr>
          <p:cNvPr id="7" name="Isosceles Triangle 6"/>
          <p:cNvSpPr/>
          <p:nvPr/>
        </p:nvSpPr>
        <p:spPr>
          <a:xfrm>
            <a:off x="457200" y="3400778"/>
            <a:ext cx="4448653" cy="316901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57200" y="4065042"/>
            <a:ext cx="7573956" cy="20405"/>
          </a:xfrm>
          <a:prstGeom prst="line">
            <a:avLst/>
          </a:prstGeom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55837" y="5475105"/>
            <a:ext cx="7573956" cy="20405"/>
          </a:xfrm>
          <a:prstGeom prst="line">
            <a:avLst/>
          </a:prstGeom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7250" y="4223042"/>
            <a:ext cx="2602863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Frequently accessed data </a:t>
            </a:r>
          </a:p>
          <a:p>
            <a:r>
              <a:rPr lang="en-US" sz="2400" dirty="0" smtClean="0">
                <a:latin typeface="cmr10"/>
                <a:cs typeface="cmr10"/>
              </a:rPr>
              <a:t>is here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7251" y="5700162"/>
            <a:ext cx="2702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All data </a:t>
            </a:r>
          </a:p>
          <a:p>
            <a:r>
              <a:rPr lang="en-US" sz="2400" dirty="0" smtClean="0">
                <a:latin typeface="cmr10"/>
                <a:cs typeface="cmr10"/>
              </a:rPr>
              <a:t>is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15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8107 -0.00625 " pathEditMode="relative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8107 -0.00625 " pathEditMode="relative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8107 -0.00625 " pathEditMode="relative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>
              <a:latin typeface="cmr10"/>
              <a:cs typeface="cmr1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344" y="3380204"/>
            <a:ext cx="1719996" cy="1289128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mr10"/>
                <a:cs typeface="cmr10"/>
              </a:rPr>
              <a:t>To make a system fast, address bottleneck</a:t>
            </a:r>
          </a:p>
          <a:p>
            <a:r>
              <a:rPr lang="en-US" dirty="0" smtClean="0">
                <a:latin typeface="cmr10"/>
                <a:cs typeface="cmr10"/>
              </a:rPr>
              <a:t>Disk is extremely slow</a:t>
            </a:r>
            <a:endParaRPr lang="en-US" dirty="0">
              <a:latin typeface="cmr10"/>
              <a:cs typeface="cmr1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989" y="5525390"/>
            <a:ext cx="1462681" cy="994754"/>
          </a:xfrm>
          <a:prstGeom prst="rect">
            <a:avLst/>
          </a:prstGeom>
        </p:spPr>
      </p:pic>
      <p:cxnSp>
        <p:nvCxnSpPr>
          <p:cNvPr id="13" name="Curved Connector 12"/>
          <p:cNvCxnSpPr>
            <a:stCxn id="14" idx="1"/>
            <a:endCxn id="19" idx="1"/>
          </p:cNvCxnSpPr>
          <p:nvPr/>
        </p:nvCxnSpPr>
        <p:spPr>
          <a:xfrm rot="10800000" flipH="1" flipV="1">
            <a:off x="1548343" y="4024767"/>
            <a:ext cx="181645" cy="1997999"/>
          </a:xfrm>
          <a:prstGeom prst="curvedConnector3">
            <a:avLst>
              <a:gd name="adj1" fmla="val -234609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9" idx="3"/>
            <a:endCxn id="14" idx="3"/>
          </p:cNvCxnSpPr>
          <p:nvPr/>
        </p:nvCxnSpPr>
        <p:spPr>
          <a:xfrm flipV="1">
            <a:off x="3192670" y="4024768"/>
            <a:ext cx="75670" cy="1997999"/>
          </a:xfrm>
          <a:prstGeom prst="curvedConnector3">
            <a:avLst>
              <a:gd name="adj1" fmla="val 868307"/>
            </a:avLst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53230" y="483889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r10"/>
                <a:cs typeface="cmr10"/>
              </a:rPr>
              <a:t>Fetch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11137" y="4783476"/>
            <a:ext cx="102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r10"/>
                <a:cs typeface="cmr10"/>
              </a:rPr>
              <a:t>Retrieve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729989" y="3010872"/>
            <a:ext cx="159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r10"/>
                <a:cs typeface="cmr10"/>
              </a:rPr>
              <a:t>Main memory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14977" y="6520144"/>
            <a:ext cx="63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r10"/>
                <a:cs typeface="cmr10"/>
              </a:rPr>
              <a:t>Disk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6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57" grpId="0"/>
      <p:bldP spid="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>
              <a:latin typeface="cmr10"/>
              <a:cs typeface="cmr1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5216" y="2918653"/>
            <a:ext cx="1487018" cy="1487018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mr10"/>
                <a:cs typeface="cmr10"/>
              </a:rPr>
              <a:t>To make a system fast, address bottleneck</a:t>
            </a:r>
          </a:p>
          <a:p>
            <a:r>
              <a:rPr lang="en-US" dirty="0">
                <a:latin typeface="cmr10"/>
                <a:cs typeface="cmr10"/>
              </a:rPr>
              <a:t>Disk is extremely slow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861" y="5610850"/>
            <a:ext cx="909294" cy="909294"/>
          </a:xfrm>
          <a:prstGeom prst="rect">
            <a:avLst/>
          </a:prstGeom>
        </p:spPr>
      </p:pic>
      <p:cxnSp>
        <p:nvCxnSpPr>
          <p:cNvPr id="38" name="Curved Connector 37"/>
          <p:cNvCxnSpPr>
            <a:stCxn id="8" idx="1"/>
            <a:endCxn id="9" idx="1"/>
          </p:cNvCxnSpPr>
          <p:nvPr/>
        </p:nvCxnSpPr>
        <p:spPr>
          <a:xfrm rot="10800000" flipH="1" flipV="1">
            <a:off x="6045215" y="3662161"/>
            <a:ext cx="300645" cy="2403335"/>
          </a:xfrm>
          <a:prstGeom prst="curvedConnector3">
            <a:avLst>
              <a:gd name="adj1" fmla="val -242794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9" idx="3"/>
            <a:endCxn id="8" idx="3"/>
          </p:cNvCxnSpPr>
          <p:nvPr/>
        </p:nvCxnSpPr>
        <p:spPr>
          <a:xfrm flipV="1">
            <a:off x="7255155" y="3662162"/>
            <a:ext cx="277079" cy="2403335"/>
          </a:xfrm>
          <a:prstGeom prst="curvedConnector3">
            <a:avLst>
              <a:gd name="adj1" fmla="val 319215"/>
            </a:avLst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436107" y="465438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r10"/>
                <a:cs typeface="cmr10"/>
              </a:rPr>
              <a:t>Fetch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061634" y="4641400"/>
            <a:ext cx="102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r10"/>
                <a:cs typeface="cmr10"/>
              </a:rPr>
              <a:t>Retrieve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553370" y="6462449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r10"/>
                <a:cs typeface="cmr10"/>
              </a:rPr>
              <a:t>Pluto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45861" y="2549321"/>
            <a:ext cx="76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r10"/>
                <a:cs typeface="cmr10"/>
              </a:rPr>
              <a:t>Earth</a:t>
            </a:r>
            <a:endParaRPr lang="en-US" dirty="0">
              <a:latin typeface="cmr10"/>
              <a:cs typeface="cmr1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344" y="3380204"/>
            <a:ext cx="1719996" cy="128912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989" y="5525390"/>
            <a:ext cx="1462681" cy="994754"/>
          </a:xfrm>
          <a:prstGeom prst="rect">
            <a:avLst/>
          </a:prstGeom>
        </p:spPr>
      </p:pic>
      <p:cxnSp>
        <p:nvCxnSpPr>
          <p:cNvPr id="31" name="Curved Connector 30"/>
          <p:cNvCxnSpPr>
            <a:stCxn id="29" idx="1"/>
            <a:endCxn id="30" idx="1"/>
          </p:cNvCxnSpPr>
          <p:nvPr/>
        </p:nvCxnSpPr>
        <p:spPr>
          <a:xfrm rot="10800000" flipH="1" flipV="1">
            <a:off x="1548343" y="4024767"/>
            <a:ext cx="181645" cy="1997999"/>
          </a:xfrm>
          <a:prstGeom prst="curvedConnector3">
            <a:avLst>
              <a:gd name="adj1" fmla="val -234609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30" idx="3"/>
            <a:endCxn id="29" idx="3"/>
          </p:cNvCxnSpPr>
          <p:nvPr/>
        </p:nvCxnSpPr>
        <p:spPr>
          <a:xfrm flipV="1">
            <a:off x="3192670" y="4024768"/>
            <a:ext cx="75670" cy="1997999"/>
          </a:xfrm>
          <a:prstGeom prst="curvedConnector3">
            <a:avLst>
              <a:gd name="adj1" fmla="val 868307"/>
            </a:avLst>
          </a:prstGeom>
          <a:ln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53230" y="483889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r10"/>
                <a:cs typeface="cmr10"/>
              </a:rPr>
              <a:t>Fetch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11137" y="4783476"/>
            <a:ext cx="102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r10"/>
                <a:cs typeface="cmr10"/>
              </a:rPr>
              <a:t>Retrieve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29989" y="3010872"/>
            <a:ext cx="159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r10"/>
                <a:cs typeface="cmr10"/>
              </a:rPr>
              <a:t>Main memory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14977" y="6520144"/>
            <a:ext cx="63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r10"/>
                <a:cs typeface="cmr10"/>
              </a:rPr>
              <a:t>Disk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980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mr10"/>
                <a:cs typeface="cmr10"/>
              </a:rPr>
              <a:t>Why so slow</a:t>
            </a:r>
            <a:r>
              <a:rPr lang="en-US" dirty="0" smtClean="0">
                <a:latin typeface="cmr10"/>
                <a:cs typeface="cmr10"/>
              </a:rPr>
              <a:t>?</a:t>
            </a:r>
          </a:p>
          <a:p>
            <a:endParaRPr lang="en-US" dirty="0">
              <a:latin typeface="cmr10"/>
              <a:cs typeface="cmr10"/>
            </a:endParaRPr>
          </a:p>
          <a:p>
            <a:endParaRPr lang="en-US" dirty="0" smtClean="0">
              <a:latin typeface="cmr10"/>
              <a:cs typeface="cmr10"/>
            </a:endParaRPr>
          </a:p>
          <a:p>
            <a:endParaRPr lang="en-US" dirty="0">
              <a:latin typeface="cmr10"/>
              <a:cs typeface="cmr10"/>
            </a:endParaRPr>
          </a:p>
          <a:p>
            <a:endParaRPr lang="en-US" dirty="0" smtClean="0">
              <a:latin typeface="cmr10"/>
              <a:cs typeface="cmr10"/>
            </a:endParaRPr>
          </a:p>
          <a:p>
            <a:endParaRPr lang="en-US" dirty="0">
              <a:latin typeface="cmr10"/>
              <a:cs typeface="cmr10"/>
            </a:endParaRPr>
          </a:p>
          <a:p>
            <a:endParaRPr lang="en-US" dirty="0" smtClean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Two questions:</a:t>
            </a:r>
            <a:endParaRPr lang="en-US" dirty="0">
              <a:latin typeface="cmr10"/>
              <a:cs typeface="cmr10"/>
            </a:endParaRPr>
          </a:p>
          <a:p>
            <a:pPr lvl="1"/>
            <a:r>
              <a:rPr lang="en-US" dirty="0" smtClean="0">
                <a:latin typeface="cmr10"/>
                <a:cs typeface="cmr10"/>
              </a:rPr>
              <a:t>Question 1: How to minimize disk access? </a:t>
            </a:r>
          </a:p>
          <a:p>
            <a:pPr lvl="1"/>
            <a:r>
              <a:rPr lang="en-US" dirty="0">
                <a:latin typeface="cmr10"/>
                <a:cs typeface="cmr10"/>
              </a:rPr>
              <a:t>Question </a:t>
            </a:r>
            <a:r>
              <a:rPr lang="en-US" dirty="0" smtClean="0">
                <a:latin typeface="cmr10"/>
                <a:cs typeface="cmr10"/>
              </a:rPr>
              <a:t>2: What to do during a disk access? </a:t>
            </a:r>
            <a:endParaRPr lang="en-US" dirty="0">
              <a:latin typeface="cmr10"/>
              <a:cs typeface="cmr10"/>
            </a:endParaRPr>
          </a:p>
          <a:p>
            <a:pPr marL="0" indent="0">
              <a:buNone/>
            </a:pPr>
            <a:endParaRPr lang="en-US" dirty="0">
              <a:latin typeface="cmr10"/>
              <a:cs typeface="cmr10"/>
            </a:endParaRPr>
          </a:p>
          <a:p>
            <a:pPr marL="0" indent="0">
              <a:buNone/>
            </a:pPr>
            <a:endParaRPr lang="en-US" dirty="0" smtClean="0">
              <a:latin typeface="cmbx10"/>
              <a:cs typeface="cmbx10"/>
            </a:endParaRPr>
          </a:p>
          <a:p>
            <a:pPr marL="0" indent="0">
              <a:buNone/>
            </a:pPr>
            <a:endParaRPr lang="en-US" dirty="0">
              <a:latin typeface="cmbx10"/>
              <a:cs typeface="cmbx10"/>
            </a:endParaRPr>
          </a:p>
          <a:p>
            <a:pPr marL="0" indent="0">
              <a:buNone/>
            </a:pPr>
            <a:endParaRPr lang="en-US" dirty="0" smtClean="0">
              <a:latin typeface="cmbx10"/>
              <a:cs typeface="cmbx10"/>
            </a:endParaRPr>
          </a:p>
          <a:p>
            <a:pPr marL="0" indent="0">
              <a:buNone/>
            </a:pPr>
            <a:endParaRPr lang="en-US" dirty="0">
              <a:latin typeface="cmbx10"/>
              <a:cs typeface="cmbx10"/>
            </a:endParaRPr>
          </a:p>
          <a:p>
            <a:pPr marL="0" indent="0">
              <a:buNone/>
            </a:pPr>
            <a:endParaRPr lang="en-US" dirty="0" smtClean="0">
              <a:latin typeface="cmbx10"/>
              <a:cs typeface="cmbx10"/>
            </a:endParaRPr>
          </a:p>
          <a:p>
            <a:pPr marL="0" indent="0">
              <a:buNone/>
            </a:pPr>
            <a:endParaRPr lang="en-US" dirty="0">
              <a:latin typeface="cmbx10"/>
              <a:cs typeface="cmbx10"/>
            </a:endParaRPr>
          </a:p>
          <a:p>
            <a:pPr marL="0" indent="0">
              <a:buNone/>
            </a:pPr>
            <a:endParaRPr lang="en-US" dirty="0" smtClean="0">
              <a:latin typeface="cmbx10"/>
              <a:cs typeface="cmbx10"/>
            </a:endParaRPr>
          </a:p>
          <a:p>
            <a:endParaRPr lang="en-US" dirty="0">
              <a:latin typeface="cmbx10"/>
              <a:cs typeface="cmbx10"/>
            </a:endParaRPr>
          </a:p>
          <a:p>
            <a:endParaRPr lang="en-US" dirty="0" smtClean="0">
              <a:latin typeface="cmbx10"/>
              <a:cs typeface="cmbx10"/>
            </a:endParaRPr>
          </a:p>
          <a:p>
            <a:endParaRPr lang="en-US" dirty="0">
              <a:latin typeface="cmbx10"/>
              <a:cs typeface="cmbx10"/>
            </a:endParaRPr>
          </a:p>
          <a:p>
            <a:endParaRPr lang="en-US" dirty="0" smtClean="0">
              <a:latin typeface="cmbx10"/>
              <a:cs typeface="cmbx10"/>
            </a:endParaRPr>
          </a:p>
          <a:p>
            <a:endParaRPr lang="en-US" dirty="0" smtClean="0">
              <a:latin typeface="cmbx10"/>
              <a:cs typeface="cmbx10"/>
            </a:endParaRPr>
          </a:p>
          <a:p>
            <a:endParaRPr lang="en-US" dirty="0" smtClean="0">
              <a:latin typeface="cmr10"/>
              <a:cs typeface="cmr1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3244" y="2413081"/>
            <a:ext cx="3636616" cy="2473224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3604663" y="3432857"/>
            <a:ext cx="2310393" cy="260336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11762" y="3080611"/>
            <a:ext cx="1775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Disk hand moving</a:t>
            </a:r>
            <a:endParaRPr lang="en-US" sz="2400" dirty="0">
              <a:latin typeface="cmr10"/>
              <a:cs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90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9802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3000" dirty="0" smtClean="0">
                <a:latin typeface="cmbx10"/>
                <a:cs typeface="cmbx10"/>
              </a:rPr>
              <a:t>Problem</a:t>
            </a:r>
            <a:r>
              <a:rPr lang="en-US" sz="3000" dirty="0" smtClean="0">
                <a:latin typeface="cmr10"/>
                <a:cs typeface="cmr10"/>
              </a:rPr>
              <a:t>: How </a:t>
            </a:r>
            <a:r>
              <a:rPr lang="en-US" sz="3000" dirty="0">
                <a:latin typeface="cmr10"/>
                <a:cs typeface="cmr10"/>
              </a:rPr>
              <a:t>to minimize disk </a:t>
            </a:r>
            <a:r>
              <a:rPr lang="en-US" sz="3000" dirty="0" smtClean="0">
                <a:latin typeface="cmr10"/>
                <a:cs typeface="cmr10"/>
              </a:rPr>
              <a:t>accesses? </a:t>
            </a:r>
            <a:endParaRPr lang="en-US" sz="3000" b="1" dirty="0">
              <a:latin typeface="cmr10"/>
              <a:cs typeface="cmr10"/>
            </a:endParaRPr>
          </a:p>
          <a:p>
            <a:r>
              <a:rPr lang="en-US" sz="3000" b="1" dirty="0" smtClean="0">
                <a:latin typeface="cmbx10"/>
                <a:cs typeface="cmbx10"/>
              </a:rPr>
              <a:t>Solution</a:t>
            </a:r>
            <a:r>
              <a:rPr lang="en-US" sz="3000" b="1" dirty="0" smtClean="0">
                <a:latin typeface="cmr10"/>
                <a:cs typeface="cmr10"/>
              </a:rPr>
              <a:t>: </a:t>
            </a:r>
            <a:r>
              <a:rPr lang="en-US" sz="3000" dirty="0" smtClean="0">
                <a:latin typeface="cmr10"/>
                <a:cs typeface="cmr10"/>
              </a:rPr>
              <a:t>Store </a:t>
            </a:r>
            <a:r>
              <a:rPr lang="en-US" sz="3000" dirty="0">
                <a:latin typeface="cmr10"/>
                <a:cs typeface="cmr10"/>
              </a:rPr>
              <a:t>data that </a:t>
            </a:r>
            <a:r>
              <a:rPr lang="en-US" sz="3000" dirty="0" smtClean="0">
                <a:latin typeface="cmr10"/>
                <a:cs typeface="cmr10"/>
              </a:rPr>
              <a:t>is frequently co-accessed </a:t>
            </a:r>
            <a:r>
              <a:rPr lang="en-US" sz="3000" dirty="0">
                <a:latin typeface="cmr10"/>
                <a:cs typeface="cmr10"/>
              </a:rPr>
              <a:t>at the same </a:t>
            </a:r>
            <a:r>
              <a:rPr lang="en-US" sz="3000" dirty="0" smtClean="0">
                <a:latin typeface="cmr10"/>
                <a:cs typeface="cmr10"/>
              </a:rPr>
              <a:t>physical location</a:t>
            </a:r>
          </a:p>
          <a:p>
            <a:r>
              <a:rPr lang="en-US" sz="3000" dirty="0" smtClean="0">
                <a:latin typeface="cmr10"/>
                <a:cs typeface="cmr10"/>
              </a:rPr>
              <a:t>Consolidates many disk accesses to one</a:t>
            </a:r>
            <a:endParaRPr lang="en-US" sz="3000" dirty="0">
              <a:latin typeface="cmr10"/>
              <a:cs typeface="cmr10"/>
            </a:endParaRPr>
          </a:p>
          <a:p>
            <a:pPr marL="0" indent="0">
              <a:buNone/>
            </a:pPr>
            <a:endParaRPr lang="en-US" sz="3000" dirty="0" smtClean="0">
              <a:latin typeface="cmbx10"/>
              <a:cs typeface="cmbx10"/>
            </a:endParaRPr>
          </a:p>
          <a:p>
            <a:pPr marL="0" indent="0">
              <a:buNone/>
            </a:pPr>
            <a:endParaRPr lang="en-US" sz="3000" dirty="0">
              <a:latin typeface="cmbx10"/>
              <a:cs typeface="cmbx10"/>
            </a:endParaRPr>
          </a:p>
          <a:p>
            <a:pPr marL="0" indent="0">
              <a:buNone/>
            </a:pPr>
            <a:endParaRPr lang="en-US" sz="3000" dirty="0" smtClean="0">
              <a:latin typeface="cmbx10"/>
              <a:cs typeface="cmbx10"/>
            </a:endParaRPr>
          </a:p>
          <a:p>
            <a:pPr marL="0" indent="0">
              <a:buNone/>
            </a:pPr>
            <a:endParaRPr lang="en-US" sz="3000" dirty="0">
              <a:latin typeface="cmbx10"/>
              <a:cs typeface="cmbx10"/>
            </a:endParaRPr>
          </a:p>
          <a:p>
            <a:pPr marL="0" indent="0">
              <a:buNone/>
            </a:pPr>
            <a:endParaRPr lang="en-US" sz="3000" dirty="0" smtClean="0">
              <a:latin typeface="cmbx10"/>
              <a:cs typeface="cmbx10"/>
            </a:endParaRPr>
          </a:p>
          <a:p>
            <a:pPr marL="0" indent="0">
              <a:buNone/>
            </a:pPr>
            <a:endParaRPr lang="en-US" sz="3000" dirty="0">
              <a:latin typeface="cmbx10"/>
              <a:cs typeface="cmbx10"/>
            </a:endParaRPr>
          </a:p>
          <a:p>
            <a:pPr marL="0" indent="0">
              <a:buNone/>
            </a:pPr>
            <a:endParaRPr lang="en-US" sz="3000" dirty="0" smtClean="0">
              <a:latin typeface="cmbx10"/>
              <a:cs typeface="cmbx10"/>
            </a:endParaRPr>
          </a:p>
          <a:p>
            <a:endParaRPr lang="en-US" sz="3000" dirty="0">
              <a:latin typeface="cmbx10"/>
              <a:cs typeface="cmbx10"/>
            </a:endParaRPr>
          </a:p>
          <a:p>
            <a:endParaRPr lang="en-US" sz="3000" dirty="0" smtClean="0">
              <a:latin typeface="cmbx10"/>
              <a:cs typeface="cmbx10"/>
            </a:endParaRPr>
          </a:p>
          <a:p>
            <a:endParaRPr lang="en-US" sz="3000" dirty="0">
              <a:latin typeface="cmbx10"/>
              <a:cs typeface="cmbx10"/>
            </a:endParaRPr>
          </a:p>
          <a:p>
            <a:endParaRPr lang="en-US" sz="3000" dirty="0" smtClean="0">
              <a:latin typeface="cmbx10"/>
              <a:cs typeface="cmbx10"/>
            </a:endParaRPr>
          </a:p>
          <a:p>
            <a:endParaRPr lang="en-US" sz="3000" dirty="0" smtClean="0">
              <a:latin typeface="cmbx10"/>
              <a:cs typeface="cmbx10"/>
            </a:endParaRPr>
          </a:p>
          <a:p>
            <a:endParaRPr lang="en-US" sz="3000" dirty="0" smtClean="0">
              <a:latin typeface="cmr10"/>
              <a:cs typeface="cmr1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022" y="4148748"/>
            <a:ext cx="3636616" cy="24732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0" y="4148748"/>
            <a:ext cx="1975556" cy="649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mr10"/>
                <a:cs typeface="cmr10"/>
              </a:rPr>
              <a:t>Data item 1</a:t>
            </a:r>
            <a:endParaRPr lang="en-US" sz="2400" dirty="0">
              <a:latin typeface="cmr10"/>
              <a:cs typeface="cmr1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34000" y="5526457"/>
            <a:ext cx="1975556" cy="649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mr10"/>
                <a:cs typeface="cmr10"/>
              </a:rPr>
              <a:t>Data item 2</a:t>
            </a:r>
            <a:endParaRPr lang="en-US" sz="2400" dirty="0">
              <a:latin typeface="cmr10"/>
              <a:cs typeface="cmr10"/>
            </a:endParaRPr>
          </a:p>
        </p:txBody>
      </p:sp>
      <p:cxnSp>
        <p:nvCxnSpPr>
          <p:cNvPr id="12" name="Straight Arrow Connector 11"/>
          <p:cNvCxnSpPr>
            <a:stCxn id="5" idx="1"/>
          </p:cNvCxnSpPr>
          <p:nvPr/>
        </p:nvCxnSpPr>
        <p:spPr>
          <a:xfrm flipH="1">
            <a:off x="3584222" y="4473263"/>
            <a:ext cx="1749778" cy="592626"/>
          </a:xfrm>
          <a:prstGeom prst="straightConnector1">
            <a:avLst/>
          </a:prstGeom>
          <a:ln w="19050" cmpd="sng"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 flipV="1">
            <a:off x="3584222" y="5065889"/>
            <a:ext cx="1749778" cy="785083"/>
          </a:xfrm>
          <a:prstGeom prst="straightConnector1">
            <a:avLst/>
          </a:prstGeom>
          <a:ln w="19050" cmpd="sng">
            <a:prstDash val="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04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 (3/5)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9980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How to minimize disk access? </a:t>
            </a:r>
          </a:p>
          <a:p>
            <a:r>
              <a:rPr lang="en-US" dirty="0" smtClean="0">
                <a:latin typeface="cmr10"/>
                <a:cs typeface="cmr10"/>
              </a:rPr>
              <a:t>Store data that is frequently accessed together in the same physical location </a:t>
            </a:r>
          </a:p>
          <a:p>
            <a:r>
              <a:rPr lang="en-US" dirty="0" smtClean="0">
                <a:latin typeface="cmr10"/>
                <a:cs typeface="cmr10"/>
              </a:rPr>
              <a:t>This gave rise to tabular structure</a:t>
            </a:r>
          </a:p>
          <a:p>
            <a:pPr marL="0" indent="0">
              <a:buNone/>
            </a:pPr>
            <a:endParaRPr lang="en-US" dirty="0" smtClean="0">
              <a:latin typeface="cmbx10"/>
              <a:cs typeface="cmbx10"/>
            </a:endParaRPr>
          </a:p>
          <a:p>
            <a:pPr marL="0" indent="0">
              <a:buNone/>
            </a:pPr>
            <a:endParaRPr lang="en-US" dirty="0">
              <a:latin typeface="cmbx10"/>
              <a:cs typeface="cmbx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746" y="4219221"/>
            <a:ext cx="2217499" cy="166511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04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Introduction 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7901"/>
            <a:ext cx="8229600" cy="522009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Niv Dayan (post-doc)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IACS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Data Systems Lab</a:t>
            </a:r>
          </a:p>
          <a:p>
            <a:r>
              <a:rPr lang="en-US" dirty="0" smtClean="0">
                <a:latin typeface="cmr10"/>
                <a:cs typeface="cmr10"/>
              </a:rPr>
              <a:t>Research in database systems </a:t>
            </a:r>
          </a:p>
          <a:p>
            <a:endParaRPr lang="en-US" dirty="0" smtClean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Today’s workshop: </a:t>
            </a:r>
            <a:r>
              <a:rPr lang="en-US" dirty="0" err="1" smtClean="0">
                <a:latin typeface="cmr10"/>
                <a:cs typeface="cmr10"/>
              </a:rPr>
              <a:t>NoSQL</a:t>
            </a:r>
            <a:r>
              <a:rPr lang="en-US" dirty="0" smtClean="0">
                <a:latin typeface="cmr10"/>
                <a:cs typeface="cmr10"/>
              </a:rPr>
              <a:t> vs. </a:t>
            </a:r>
            <a:r>
              <a:rPr lang="en-US" dirty="0" err="1" smtClean="0">
                <a:latin typeface="cmr10"/>
                <a:cs typeface="cmr10"/>
              </a:rPr>
              <a:t>NewSQL</a:t>
            </a:r>
            <a:endParaRPr lang="en-US" dirty="0" smtClean="0">
              <a:latin typeface="cmr10"/>
              <a:cs typeface="cmr10"/>
            </a:endParaRPr>
          </a:p>
          <a:p>
            <a:pPr lvl="1"/>
            <a:r>
              <a:rPr lang="en-US" dirty="0" smtClean="0">
                <a:latin typeface="cmr10"/>
                <a:cs typeface="cmr10"/>
              </a:rPr>
              <a:t>Origin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Difference 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Hype</a:t>
            </a:r>
          </a:p>
          <a:p>
            <a:endParaRPr lang="en-US" dirty="0" smtClean="0">
              <a:latin typeface="cmr10"/>
              <a:cs typeface="cmr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254" y="2814177"/>
            <a:ext cx="1964773" cy="451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254" y="2286234"/>
            <a:ext cx="1561010" cy="42832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59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499569"/>
              </p:ext>
            </p:extLst>
          </p:nvPr>
        </p:nvGraphicFramePr>
        <p:xfrm>
          <a:off x="3955305" y="4680506"/>
          <a:ext cx="4017474" cy="1606209"/>
        </p:xfrm>
        <a:graphic>
          <a:graphicData uri="http://schemas.openxmlformats.org/drawingml/2006/table">
            <a:tbl>
              <a:tblPr/>
              <a:tblGrid>
                <a:gridCol w="1111216"/>
                <a:gridCol w="1795042"/>
                <a:gridCol w="1111216"/>
              </a:tblGrid>
              <a:tr h="336209">
                <a:tc gridSpan="3"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3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Bob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Sara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  <a:endParaRPr lang="is-IS" sz="20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Trudy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450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700" dirty="0" smtClean="0">
                <a:latin typeface="cmbx10"/>
                <a:cs typeface="cmbx10"/>
              </a:rPr>
              <a:t>Example</a:t>
            </a:r>
            <a:r>
              <a:rPr lang="en-US" sz="2700" dirty="0" smtClean="0">
                <a:latin typeface="cmr10"/>
                <a:cs typeface="cmr10"/>
              </a:rPr>
              <a:t>: Bank</a:t>
            </a:r>
          </a:p>
          <a:p>
            <a:r>
              <a:rPr lang="en-US" sz="2700" dirty="0" smtClean="0">
                <a:latin typeface="cmr10"/>
                <a:cs typeface="cmr10"/>
              </a:rPr>
              <a:t>Co-locate all information about each customer</a:t>
            </a:r>
          </a:p>
          <a:p>
            <a:r>
              <a:rPr lang="en-US" sz="2700" dirty="0" smtClean="0">
                <a:latin typeface="cmr10"/>
                <a:cs typeface="cmr10"/>
              </a:rPr>
              <a:t>Customer Sara </a:t>
            </a:r>
            <a:r>
              <a:rPr lang="en-US" sz="2700" dirty="0">
                <a:latin typeface="cmr10"/>
                <a:cs typeface="cmr10"/>
              </a:rPr>
              <a:t>deposits $100</a:t>
            </a:r>
            <a:endParaRPr lang="en-US" sz="2700" dirty="0" smtClean="0">
              <a:latin typeface="cmr10"/>
              <a:cs typeface="cmr1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4666190"/>
            <a:ext cx="8267733" cy="124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606" y="3449645"/>
            <a:ext cx="1378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bx10"/>
                <a:cs typeface="cmbx10"/>
              </a:rPr>
              <a:t>Main </a:t>
            </a:r>
          </a:p>
          <a:p>
            <a:r>
              <a:rPr lang="en-US" sz="2200" dirty="0" smtClean="0">
                <a:latin typeface="cmbx10"/>
                <a:cs typeface="cmbx10"/>
              </a:rPr>
              <a:t>Memory</a:t>
            </a:r>
            <a:endParaRPr lang="en-US" sz="2200" dirty="0">
              <a:latin typeface="cmbx10"/>
              <a:cs typeface="cmbx1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606" y="5370723"/>
            <a:ext cx="8219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bx10"/>
                <a:cs typeface="cmbx10"/>
              </a:rPr>
              <a:t>Disk</a:t>
            </a:r>
            <a:endParaRPr lang="en-US" sz="2200" dirty="0">
              <a:latin typeface="cmbx10"/>
              <a:cs typeface="cmbx1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9928" y="5194519"/>
            <a:ext cx="1398863" cy="9513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810" y="3440631"/>
            <a:ext cx="1162981" cy="8716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32123" y="6399869"/>
            <a:ext cx="14889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bx10"/>
                <a:cs typeface="cmbx10"/>
              </a:rPr>
              <a:t>Database</a:t>
            </a:r>
            <a:endParaRPr lang="en-US" sz="2200" dirty="0">
              <a:latin typeface="cmbx10"/>
              <a:cs typeface="cmbx1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430618"/>
              </p:ext>
            </p:extLst>
          </p:nvPr>
        </p:nvGraphicFramePr>
        <p:xfrm>
          <a:off x="3955305" y="5656971"/>
          <a:ext cx="4017474" cy="317500"/>
        </p:xfrm>
        <a:graphic>
          <a:graphicData uri="http://schemas.openxmlformats.org/drawingml/2006/table">
            <a:tbl>
              <a:tblPr/>
              <a:tblGrid>
                <a:gridCol w="1111216"/>
                <a:gridCol w="1795042"/>
                <a:gridCol w="1111216"/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Sara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  <a:endParaRPr lang="is-IS" sz="20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H="1">
            <a:off x="7828558" y="4012239"/>
            <a:ext cx="46877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499157" y="3642452"/>
            <a:ext cx="614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r10"/>
                <a:cs typeface="cmr10"/>
              </a:rPr>
              <a:t>Add </a:t>
            </a:r>
          </a:p>
          <a:p>
            <a:r>
              <a:rPr lang="en-US" dirty="0" smtClean="0">
                <a:latin typeface="cmr10"/>
                <a:cs typeface="cmr10"/>
              </a:rPr>
              <a:t>100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89778" y="5656971"/>
            <a:ext cx="3612446" cy="317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892074"/>
              </p:ext>
            </p:extLst>
          </p:nvPr>
        </p:nvGraphicFramePr>
        <p:xfrm>
          <a:off x="3955305" y="3825267"/>
          <a:ext cx="4017474" cy="317500"/>
        </p:xfrm>
        <a:graphic>
          <a:graphicData uri="http://schemas.openxmlformats.org/drawingml/2006/table">
            <a:tbl>
              <a:tblPr/>
              <a:tblGrid>
                <a:gridCol w="1111216"/>
                <a:gridCol w="1795042"/>
                <a:gridCol w="1111216"/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Sara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200</a:t>
                      </a:r>
                      <a:endParaRPr lang="is-IS" sz="20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78111" y="3211565"/>
            <a:ext cx="48824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FF0000"/>
                </a:solidFill>
                <a:latin typeface="cmbx10"/>
                <a:cs typeface="cmbx10"/>
              </a:rPr>
              <a:t>2 disk accesses, since data about </a:t>
            </a:r>
            <a:r>
              <a:rPr lang="en-US" sz="2500" dirty="0" err="1" smtClean="0">
                <a:solidFill>
                  <a:srgbClr val="FF0000"/>
                </a:solidFill>
                <a:latin typeface="cmbx10"/>
                <a:cs typeface="cmbx10"/>
              </a:rPr>
              <a:t>sara</a:t>
            </a:r>
            <a:r>
              <a:rPr lang="en-US" sz="2500" dirty="0" smtClean="0">
                <a:solidFill>
                  <a:srgbClr val="FF0000"/>
                </a:solidFill>
                <a:latin typeface="cmbx10"/>
                <a:cs typeface="cmbx10"/>
              </a:rPr>
              <a:t> is co-located </a:t>
            </a:r>
            <a:endParaRPr lang="en-US" sz="2500" dirty="0">
              <a:solidFill>
                <a:srgbClr val="FF0000"/>
              </a:solidFill>
              <a:latin typeface="cmbx10"/>
              <a:cs typeface="cmbx1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65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33333E-6 L 3.05556E-6 -0.267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0.00046 L 3.05556E-6 0.2666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7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 (1/7)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cmr10"/>
                <a:cs typeface="cmr10"/>
              </a:rPr>
              <a:t>Challenge: power failures</a:t>
            </a:r>
          </a:p>
          <a:p>
            <a:r>
              <a:rPr lang="en-US" dirty="0" smtClean="0">
                <a:latin typeface="cmr10"/>
                <a:cs typeface="cmr10"/>
              </a:rPr>
              <a:t>Lose all information in main memory</a:t>
            </a:r>
          </a:p>
          <a:p>
            <a:r>
              <a:rPr lang="en-US" b="1" dirty="0" smtClean="0">
                <a:latin typeface="cmr10"/>
                <a:cs typeface="cmr10"/>
              </a:rPr>
              <a:t>Example</a:t>
            </a:r>
            <a:r>
              <a:rPr lang="en-US" dirty="0" smtClean="0">
                <a:latin typeface="cmr10"/>
                <a:cs typeface="cmr10"/>
              </a:rPr>
              <a:t>: money transfer between two accounts</a:t>
            </a:r>
          </a:p>
          <a:p>
            <a:pPr lvl="1"/>
            <a:r>
              <a:rPr lang="en-US" dirty="0"/>
              <a:t>read </a:t>
            </a:r>
            <a:r>
              <a:rPr lang="en-US" dirty="0" smtClean="0"/>
              <a:t>Bob’s </a:t>
            </a:r>
            <a:r>
              <a:rPr lang="en-US" dirty="0"/>
              <a:t>balance</a:t>
            </a:r>
          </a:p>
          <a:p>
            <a:pPr lvl="1"/>
            <a:r>
              <a:rPr lang="en-US" dirty="0"/>
              <a:t>subtract </a:t>
            </a:r>
            <a:r>
              <a:rPr lang="en-US" dirty="0" smtClean="0"/>
              <a:t>100, and rewrite</a:t>
            </a:r>
            <a:endParaRPr lang="en-US" dirty="0"/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Power Failure 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read </a:t>
            </a:r>
            <a:r>
              <a:rPr lang="en-US" dirty="0" smtClean="0"/>
              <a:t>John’s balance</a:t>
            </a:r>
            <a:endParaRPr lang="en-US" dirty="0"/>
          </a:p>
          <a:p>
            <a:pPr lvl="1"/>
            <a:r>
              <a:rPr lang="en-US" dirty="0"/>
              <a:t>add </a:t>
            </a:r>
            <a:r>
              <a:rPr lang="en-US" dirty="0" smtClean="0"/>
              <a:t>100, and rewrite</a:t>
            </a:r>
            <a:endParaRPr lang="en-US" dirty="0" smtClean="0">
              <a:latin typeface="cmr10"/>
              <a:cs typeface="cmr10"/>
            </a:endParaRPr>
          </a:p>
          <a:p>
            <a:endParaRPr lang="en-US" dirty="0" smtClean="0">
              <a:latin typeface="cmr10"/>
              <a:cs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561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(1/7)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Define a transaction as a logical unit of work</a:t>
            </a:r>
          </a:p>
          <a:p>
            <a:r>
              <a:rPr lang="en-US" dirty="0" smtClean="0"/>
              <a:t>A transaction should happen fully, or not at all (atomicity)</a:t>
            </a:r>
          </a:p>
          <a:p>
            <a:r>
              <a:rPr lang="en-US" dirty="0" smtClean="0"/>
              <a:t>Save all updates from transactions into a log</a:t>
            </a:r>
          </a:p>
          <a:p>
            <a:r>
              <a:rPr lang="en-US" dirty="0" smtClean="0"/>
              <a:t>If power fails, redo committed transactions and undo uncommitted transactions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62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(1/7)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 failure example</a:t>
            </a:r>
          </a:p>
          <a:p>
            <a:r>
              <a:rPr lang="en-US" dirty="0" smtClean="0"/>
              <a:t>Transfer between two bank accounts</a:t>
            </a:r>
          </a:p>
          <a:p>
            <a:pPr lvl="1"/>
            <a:r>
              <a:rPr lang="en-US" b="1" dirty="0"/>
              <a:t>T1:</a:t>
            </a:r>
            <a:r>
              <a:rPr lang="en-US" dirty="0"/>
              <a:t> read </a:t>
            </a:r>
            <a:r>
              <a:rPr lang="en-US" dirty="0" smtClean="0"/>
              <a:t>account 1 balance</a:t>
            </a:r>
            <a:endParaRPr lang="en-US" dirty="0"/>
          </a:p>
          <a:p>
            <a:pPr lvl="1"/>
            <a:r>
              <a:rPr lang="en-US" b="1" dirty="0"/>
              <a:t>T1: </a:t>
            </a:r>
            <a:r>
              <a:rPr lang="en-US" dirty="0"/>
              <a:t>subtract 100, and </a:t>
            </a:r>
            <a:r>
              <a:rPr lang="en-US" dirty="0" smtClean="0"/>
              <a:t>rewrite balance</a:t>
            </a:r>
          </a:p>
          <a:p>
            <a:pPr lvl="1"/>
            <a:r>
              <a:rPr lang="en-US" dirty="0" smtClean="0"/>
              <a:t> 				Power Failure</a:t>
            </a:r>
            <a:endParaRPr lang="en-US" dirty="0"/>
          </a:p>
          <a:p>
            <a:pPr lvl="1"/>
            <a:r>
              <a:rPr lang="en-US" b="1" dirty="0" smtClean="0"/>
              <a:t>T1</a:t>
            </a:r>
            <a:r>
              <a:rPr lang="en-US" b="1" dirty="0"/>
              <a:t>: </a:t>
            </a:r>
            <a:r>
              <a:rPr lang="en-US" dirty="0"/>
              <a:t>read </a:t>
            </a:r>
            <a:r>
              <a:rPr lang="en-US" dirty="0" smtClean="0"/>
              <a:t>account 2 balance</a:t>
            </a:r>
            <a:endParaRPr lang="en-US" dirty="0"/>
          </a:p>
          <a:p>
            <a:pPr lvl="1"/>
            <a:r>
              <a:rPr lang="en-US" b="1" dirty="0"/>
              <a:t>T1:</a:t>
            </a:r>
            <a:r>
              <a:rPr lang="en-US" dirty="0"/>
              <a:t> add 100, and rewrite </a:t>
            </a:r>
            <a:r>
              <a:rPr lang="en-US" dirty="0" smtClean="0"/>
              <a:t>balance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23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735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What to do during a disk access?</a:t>
            </a:r>
          </a:p>
          <a:p>
            <a:endParaRPr lang="en-US" dirty="0" smtClean="0">
              <a:latin typeface="cmr10"/>
              <a:cs typeface="cmr10"/>
            </a:endParaRPr>
          </a:p>
          <a:p>
            <a:endParaRPr lang="en-US" dirty="0" smtClean="0">
              <a:latin typeface="cmr10"/>
              <a:cs typeface="cmr10"/>
            </a:endParaRPr>
          </a:p>
          <a:p>
            <a:endParaRPr lang="en-US" dirty="0">
              <a:latin typeface="cmr10"/>
              <a:cs typeface="cmr10"/>
            </a:endParaRPr>
          </a:p>
          <a:p>
            <a:endParaRPr lang="en-US" dirty="0" smtClean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Start running the next operation(s)</a:t>
            </a:r>
          </a:p>
          <a:p>
            <a:r>
              <a:rPr lang="en-US" dirty="0">
                <a:latin typeface="cmr10"/>
                <a:cs typeface="cmr10"/>
              </a:rPr>
              <a:t>I</a:t>
            </a:r>
            <a:r>
              <a:rPr lang="en-US" dirty="0" smtClean="0">
                <a:latin typeface="cmr10"/>
                <a:cs typeface="cmr10"/>
              </a:rPr>
              <a:t>mproves performance</a:t>
            </a:r>
          </a:p>
          <a:p>
            <a:r>
              <a:rPr lang="en-US" dirty="0" smtClean="0">
                <a:latin typeface="cmr10"/>
                <a:cs typeface="cmr10"/>
              </a:rPr>
              <a:t>But data </a:t>
            </a:r>
            <a:r>
              <a:rPr lang="en-US" dirty="0" smtClean="0">
                <a:latin typeface="cmr10"/>
                <a:cs typeface="cmr10"/>
              </a:rPr>
              <a:t>can ge</a:t>
            </a:r>
            <a:r>
              <a:rPr lang="en-US" dirty="0" smtClean="0">
                <a:latin typeface="cmr10"/>
                <a:cs typeface="cmr10"/>
              </a:rPr>
              <a:t>t </a:t>
            </a:r>
            <a:r>
              <a:rPr lang="en-US" dirty="0" smtClean="0">
                <a:latin typeface="cmr10"/>
                <a:cs typeface="cmr10"/>
              </a:rPr>
              <a:t>corrupted</a:t>
            </a:r>
            <a:endParaRPr lang="en-US" dirty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60" y="2180696"/>
            <a:ext cx="2051106" cy="24658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38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mr10"/>
                <a:cs typeface="cmr10"/>
              </a:rPr>
              <a:t>A couple, Bob and Sara, share a bank account</a:t>
            </a:r>
          </a:p>
          <a:p>
            <a:r>
              <a:rPr lang="en-US" sz="2800" dirty="0">
                <a:latin typeface="cmr10"/>
                <a:cs typeface="cmr10"/>
              </a:rPr>
              <a:t>Both deposit $100 at same time </a:t>
            </a: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endParaRPr lang="en-US" sz="2800" dirty="0">
              <a:latin typeface="cmr10"/>
              <a:cs typeface="cmr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67" y="3279180"/>
            <a:ext cx="1289314" cy="1289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048" y="3279180"/>
            <a:ext cx="1265900" cy="126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466" y="5567725"/>
            <a:ext cx="1398863" cy="951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0515" y="5843604"/>
            <a:ext cx="16567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balance = 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88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mr10"/>
                <a:cs typeface="cmr10"/>
              </a:rPr>
              <a:t>A couple, Bob and Sara, share a bank account</a:t>
            </a:r>
          </a:p>
          <a:p>
            <a:r>
              <a:rPr lang="en-US" sz="2800" dirty="0">
                <a:latin typeface="cmr10"/>
                <a:cs typeface="cmr10"/>
              </a:rPr>
              <a:t>Both deposit $100 at same time </a:t>
            </a: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endParaRPr lang="en-US" sz="2800" dirty="0">
              <a:latin typeface="cmr10"/>
              <a:cs typeface="cmr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67" y="3279180"/>
            <a:ext cx="1289314" cy="1289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048" y="3279180"/>
            <a:ext cx="1265900" cy="126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466" y="5567725"/>
            <a:ext cx="1398863" cy="951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0515" y="5843604"/>
            <a:ext cx="16567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balance = 0</a:t>
            </a:r>
            <a:endParaRPr lang="en-US" sz="2200" dirty="0">
              <a:latin typeface="cmr10"/>
              <a:cs typeface="cmr10"/>
            </a:endParaRPr>
          </a:p>
        </p:txBody>
      </p:sp>
      <p:cxnSp>
        <p:nvCxnSpPr>
          <p:cNvPr id="11" name="Curved Connector 10"/>
          <p:cNvCxnSpPr>
            <a:stCxn id="4" idx="2"/>
            <a:endCxn id="7" idx="1"/>
          </p:cNvCxnSpPr>
          <p:nvPr/>
        </p:nvCxnSpPr>
        <p:spPr>
          <a:xfrm rot="16200000" flipH="1">
            <a:off x="1803392" y="4473326"/>
            <a:ext cx="1474907" cy="166524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7" idx="0"/>
            <a:endCxn id="4" idx="3"/>
          </p:cNvCxnSpPr>
          <p:nvPr/>
        </p:nvCxnSpPr>
        <p:spPr>
          <a:xfrm rot="16200000" flipV="1">
            <a:off x="2390946" y="3885772"/>
            <a:ext cx="1643888" cy="172001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86247" y="3401971"/>
            <a:ext cx="16567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balance = 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91134" y="5615244"/>
            <a:ext cx="8851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Fetch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1471" y="4360414"/>
            <a:ext cx="1214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Retrieve 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79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mr10"/>
                <a:cs typeface="cmr10"/>
              </a:rPr>
              <a:t>A couple, Bob and Sara, share a bank account</a:t>
            </a:r>
          </a:p>
          <a:p>
            <a:r>
              <a:rPr lang="en-US" sz="2800" dirty="0">
                <a:latin typeface="cmr10"/>
                <a:cs typeface="cmr10"/>
              </a:rPr>
              <a:t>Both deposit $100 at same time </a:t>
            </a: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endParaRPr lang="en-US" sz="2800" dirty="0">
              <a:latin typeface="cmr10"/>
              <a:cs typeface="cmr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67" y="3279180"/>
            <a:ext cx="1289314" cy="1289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048" y="3279180"/>
            <a:ext cx="1265900" cy="126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466" y="5567725"/>
            <a:ext cx="1398863" cy="951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0515" y="5843604"/>
            <a:ext cx="16567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balance = 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86247" y="3401971"/>
            <a:ext cx="16567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balance = 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90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mr10"/>
                <a:cs typeface="cmr10"/>
              </a:rPr>
              <a:t>A couple, Bob and Sara, share a bank account</a:t>
            </a:r>
          </a:p>
          <a:p>
            <a:r>
              <a:rPr lang="en-US" sz="2800" dirty="0">
                <a:latin typeface="cmr10"/>
                <a:cs typeface="cmr10"/>
              </a:rPr>
              <a:t>Both deposit $100 at same time </a:t>
            </a: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endParaRPr lang="en-US" sz="2800" dirty="0">
              <a:latin typeface="cmr10"/>
              <a:cs typeface="cmr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67" y="3279180"/>
            <a:ext cx="1289314" cy="1289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048" y="3279180"/>
            <a:ext cx="1265900" cy="126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466" y="5567725"/>
            <a:ext cx="1398863" cy="951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0515" y="5843604"/>
            <a:ext cx="16567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balance = 0</a:t>
            </a:r>
            <a:endParaRPr lang="en-US" sz="2200" dirty="0">
              <a:latin typeface="cmr10"/>
              <a:cs typeface="cmr10"/>
            </a:endParaRPr>
          </a:p>
        </p:txBody>
      </p:sp>
      <p:cxnSp>
        <p:nvCxnSpPr>
          <p:cNvPr id="11" name="Curved Connector 10"/>
          <p:cNvCxnSpPr>
            <a:stCxn id="5" idx="2"/>
            <a:endCxn id="7" idx="3"/>
          </p:cNvCxnSpPr>
          <p:nvPr/>
        </p:nvCxnSpPr>
        <p:spPr>
          <a:xfrm rot="5400000">
            <a:off x="4733004" y="4584406"/>
            <a:ext cx="1498321" cy="1419669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7" idx="0"/>
            <a:endCxn id="5" idx="1"/>
          </p:cNvCxnSpPr>
          <p:nvPr/>
        </p:nvCxnSpPr>
        <p:spPr>
          <a:xfrm rot="5400000" flipH="1" flipV="1">
            <a:off x="3988176" y="3996853"/>
            <a:ext cx="1655595" cy="148615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86247" y="3401971"/>
            <a:ext cx="16567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balance = 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03238" y="3396848"/>
            <a:ext cx="16567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balance = 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88660" y="5113948"/>
            <a:ext cx="8851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Fetch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73466" y="4360414"/>
            <a:ext cx="1214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Retrieve 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52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mr10"/>
                <a:cs typeface="cmr10"/>
              </a:rPr>
              <a:t>A couple, Bob and Sara, share a bank account</a:t>
            </a:r>
          </a:p>
          <a:p>
            <a:r>
              <a:rPr lang="en-US" sz="2800" dirty="0">
                <a:latin typeface="cmr10"/>
                <a:cs typeface="cmr10"/>
              </a:rPr>
              <a:t>Both deposit $100 at same time </a:t>
            </a: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endParaRPr lang="en-US" sz="2800" dirty="0">
              <a:latin typeface="cmr10"/>
              <a:cs typeface="cmr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67" y="3279180"/>
            <a:ext cx="1289314" cy="1289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048" y="3279180"/>
            <a:ext cx="1265900" cy="126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466" y="5567725"/>
            <a:ext cx="1398863" cy="951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0515" y="5843604"/>
            <a:ext cx="16567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balance = 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86247" y="3401971"/>
            <a:ext cx="16567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balance = 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03238" y="3396848"/>
            <a:ext cx="16567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balance = 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99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Introduction </a:t>
            </a:r>
            <a:endParaRPr lang="en-US" dirty="0">
              <a:latin typeface="cmr10"/>
              <a:cs typeface="cmr1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57200" y="5678157"/>
            <a:ext cx="8433103" cy="12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55809" y="6328776"/>
            <a:ext cx="971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mbx10"/>
                <a:cs typeface="cmbx10"/>
              </a:rPr>
              <a:t>T</a:t>
            </a:r>
            <a:r>
              <a:rPr lang="en-US" sz="2200" b="1" dirty="0" smtClean="0">
                <a:latin typeface="cmbx10"/>
                <a:cs typeface="cmbx10"/>
              </a:rPr>
              <a:t>ime</a:t>
            </a:r>
            <a:endParaRPr lang="en-US" sz="2200" b="1" dirty="0">
              <a:latin typeface="cmbx10"/>
              <a:cs typeface="cmbx1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837278"/>
            <a:ext cx="8980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mr10"/>
                <a:cs typeface="cmr10"/>
              </a:rPr>
              <a:t>	</a:t>
            </a:r>
            <a:r>
              <a:rPr lang="en-US" sz="2200" dirty="0" smtClean="0">
                <a:latin typeface="cmr10"/>
                <a:cs typeface="cmr10"/>
              </a:rPr>
              <a:t>1980		1990		2000		2010	</a:t>
            </a:r>
            <a:endParaRPr lang="en-US" sz="2200" dirty="0">
              <a:latin typeface="cmr10"/>
              <a:cs typeface="cmr1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217" y="5332480"/>
            <a:ext cx="933855" cy="223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391" y="4907507"/>
            <a:ext cx="774023" cy="6361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459" y="4918658"/>
            <a:ext cx="1072319" cy="274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4053" y="3244511"/>
            <a:ext cx="877361" cy="4537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7753" y="3877701"/>
            <a:ext cx="803661" cy="89343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9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mr10"/>
                <a:cs typeface="cmr10"/>
              </a:rPr>
              <a:t>A couple, Bob and Sara, share a bank account</a:t>
            </a:r>
          </a:p>
          <a:p>
            <a:r>
              <a:rPr lang="en-US" sz="2800" dirty="0">
                <a:latin typeface="cmr10"/>
                <a:cs typeface="cmr10"/>
              </a:rPr>
              <a:t>Both deposit $100 at same time </a:t>
            </a: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endParaRPr lang="en-US" sz="2800" dirty="0">
              <a:latin typeface="cmr10"/>
              <a:cs typeface="cmr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67" y="3279180"/>
            <a:ext cx="1289314" cy="1289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048" y="3279180"/>
            <a:ext cx="1265900" cy="126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466" y="5567725"/>
            <a:ext cx="1398863" cy="951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0515" y="5843604"/>
            <a:ext cx="16567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balance = 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86247" y="3401971"/>
            <a:ext cx="19388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balance = 100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03238" y="3396848"/>
            <a:ext cx="19388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balance = 100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01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mr10"/>
                <a:cs typeface="cmr10"/>
              </a:rPr>
              <a:t>A couple, Bob and Sara, share a bank account</a:t>
            </a:r>
          </a:p>
          <a:p>
            <a:r>
              <a:rPr lang="en-US" sz="2800" dirty="0">
                <a:latin typeface="cmr10"/>
                <a:cs typeface="cmr10"/>
              </a:rPr>
              <a:t>Both deposit $100 at same time </a:t>
            </a: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endParaRPr lang="en-US" sz="2800" dirty="0">
              <a:latin typeface="cmr10"/>
              <a:cs typeface="cmr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67" y="3279180"/>
            <a:ext cx="1289314" cy="1289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048" y="3279180"/>
            <a:ext cx="1265900" cy="126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466" y="5567725"/>
            <a:ext cx="1398863" cy="951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0515" y="5843604"/>
            <a:ext cx="19388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balance = 100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86247" y="3401971"/>
            <a:ext cx="19388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balance = 100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03238" y="3396848"/>
            <a:ext cx="19388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balance = 100</a:t>
            </a:r>
            <a:endParaRPr lang="en-US" sz="2200" dirty="0">
              <a:latin typeface="cmr10"/>
              <a:cs typeface="cmr10"/>
            </a:endParaRPr>
          </a:p>
        </p:txBody>
      </p:sp>
      <p:cxnSp>
        <p:nvCxnSpPr>
          <p:cNvPr id="10" name="Curved Connector 9"/>
          <p:cNvCxnSpPr>
            <a:stCxn id="4" idx="2"/>
            <a:endCxn id="7" idx="1"/>
          </p:cNvCxnSpPr>
          <p:nvPr/>
        </p:nvCxnSpPr>
        <p:spPr>
          <a:xfrm rot="16200000" flipH="1">
            <a:off x="1803392" y="4473326"/>
            <a:ext cx="1474907" cy="166524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52965" y="5207690"/>
            <a:ext cx="82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write</a:t>
            </a:r>
            <a:endParaRPr lang="en-US" sz="2200" dirty="0">
              <a:latin typeface="cmr10"/>
              <a:cs typeface="cmr10"/>
            </a:endParaRPr>
          </a:p>
        </p:txBody>
      </p:sp>
      <p:cxnSp>
        <p:nvCxnSpPr>
          <p:cNvPr id="17" name="Curved Connector 16"/>
          <p:cNvCxnSpPr>
            <a:stCxn id="5" idx="2"/>
            <a:endCxn id="7" idx="3"/>
          </p:cNvCxnSpPr>
          <p:nvPr/>
        </p:nvCxnSpPr>
        <p:spPr>
          <a:xfrm rot="5400000">
            <a:off x="4733004" y="4584406"/>
            <a:ext cx="1498321" cy="1419669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21179" y="5207690"/>
            <a:ext cx="82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write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60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mr10"/>
                <a:cs typeface="cmr10"/>
              </a:rPr>
              <a:t>A couple, Bob and Sara, share a bank account</a:t>
            </a:r>
          </a:p>
          <a:p>
            <a:r>
              <a:rPr lang="en-US" sz="2800" dirty="0">
                <a:latin typeface="cmr10"/>
                <a:cs typeface="cmr10"/>
              </a:rPr>
              <a:t>Both deposit $100 at same time </a:t>
            </a: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endParaRPr lang="en-US" sz="2800" dirty="0">
              <a:latin typeface="cmr10"/>
              <a:cs typeface="cmr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67" y="3279180"/>
            <a:ext cx="1289314" cy="1289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048" y="3279180"/>
            <a:ext cx="1265900" cy="126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466" y="5567725"/>
            <a:ext cx="1398863" cy="951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0515" y="5843604"/>
            <a:ext cx="19388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balance = 100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87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mr10"/>
                <a:cs typeface="cmr10"/>
              </a:rPr>
              <a:t>A couple, Bob and Sara, share a bank account</a:t>
            </a:r>
          </a:p>
          <a:p>
            <a:r>
              <a:rPr lang="en-US" sz="2800" dirty="0" smtClean="0">
                <a:latin typeface="cmr10"/>
                <a:cs typeface="cmr10"/>
              </a:rPr>
              <a:t>Both deposit </a:t>
            </a:r>
            <a:r>
              <a:rPr lang="en-US" sz="2800" dirty="0">
                <a:latin typeface="cmr10"/>
                <a:cs typeface="cmr10"/>
              </a:rPr>
              <a:t>$100 </a:t>
            </a:r>
            <a:r>
              <a:rPr lang="en-US" sz="2800" dirty="0" smtClean="0">
                <a:latin typeface="cmr10"/>
                <a:cs typeface="cmr10"/>
              </a:rPr>
              <a:t>at same time </a:t>
            </a: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endParaRPr lang="en-US" sz="2800" dirty="0">
              <a:latin typeface="cmr10"/>
              <a:cs typeface="cmr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67" y="3279180"/>
            <a:ext cx="1289314" cy="1289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048" y="3279180"/>
            <a:ext cx="1265900" cy="126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466" y="5567725"/>
            <a:ext cx="1398863" cy="951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30515" y="5843604"/>
            <a:ext cx="19388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balance = 100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6938" y="4619010"/>
            <a:ext cx="54145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mr10"/>
                <a:cs typeface="cmr10"/>
              </a:rPr>
              <a:t>Account balance should be 200!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cmr10"/>
                <a:cs typeface="cmr10"/>
              </a:rPr>
              <a:t>Bob and Sara lost money. </a:t>
            </a:r>
            <a:endParaRPr lang="en-US" sz="2800" dirty="0">
              <a:solidFill>
                <a:srgbClr val="FF0000"/>
              </a:solidFill>
              <a:latin typeface="cmr10"/>
              <a:cs typeface="cmr1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29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49542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latin typeface="cmbx10"/>
                <a:cs typeface="cmbx10"/>
              </a:rPr>
              <a:t>Question</a:t>
            </a:r>
            <a:r>
              <a:rPr lang="en-US" b="1" dirty="0" smtClean="0">
                <a:latin typeface="cmbx10"/>
                <a:cs typeface="cmbx10"/>
              </a:rPr>
              <a:t>: </a:t>
            </a:r>
            <a:r>
              <a:rPr lang="en-US" dirty="0" smtClean="0">
                <a:latin typeface="cmr10"/>
                <a:cs typeface="cmr10"/>
              </a:rPr>
              <a:t>how to achieve concurrency while maintaining data integrity?</a:t>
            </a:r>
          </a:p>
          <a:p>
            <a:r>
              <a:rPr lang="en-US" dirty="0" smtClean="0">
                <a:latin typeface="cmbx10"/>
                <a:cs typeface="cmbx10"/>
              </a:rPr>
              <a:t>Insight</a:t>
            </a:r>
            <a:r>
              <a:rPr lang="en-US" dirty="0" smtClean="0">
                <a:latin typeface="cmr10"/>
                <a:cs typeface="cmr10"/>
              </a:rPr>
              <a:t>: transactions can be concurrent, as long as they don’t modify the same data </a:t>
            </a:r>
          </a:p>
          <a:p>
            <a:r>
              <a:rPr lang="en-US" dirty="0" smtClean="0">
                <a:latin typeface="cmbx10"/>
                <a:cs typeface="cmbx10"/>
              </a:rPr>
              <a:t>Solution</a:t>
            </a:r>
            <a:r>
              <a:rPr lang="en-US" dirty="0" smtClean="0">
                <a:latin typeface="cmr10"/>
                <a:cs typeface="cmr10"/>
              </a:rPr>
              <a:t>: locking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Bob locks data, modifies it, releases lock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Sara waits until lock is released</a:t>
            </a:r>
          </a:p>
          <a:p>
            <a:r>
              <a:rPr lang="en-US" dirty="0" smtClean="0">
                <a:latin typeface="cmbx10"/>
                <a:cs typeface="cmbx10"/>
              </a:rPr>
              <a:t>Downside</a:t>
            </a:r>
            <a:r>
              <a:rPr lang="en-US" dirty="0" smtClean="0">
                <a:latin typeface="cmr10"/>
                <a:cs typeface="cmr10"/>
              </a:rPr>
              <a:t>: 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transactions may need to wait for locks. </a:t>
            </a:r>
          </a:p>
          <a:p>
            <a:pPr marL="0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200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2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200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2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200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200" dirty="0" smtClean="0">
              <a:latin typeface="cmr10"/>
              <a:cs typeface="cmr10"/>
            </a:endParaRPr>
          </a:p>
          <a:p>
            <a:endParaRPr lang="en-US" dirty="0">
              <a:latin typeface="cmr10"/>
              <a:cs typeface="cmr1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2028" y="3608117"/>
            <a:ext cx="584640" cy="58464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 (6/9)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cmbx10"/>
                <a:cs typeface="cmbx10"/>
              </a:rPr>
              <a:t>Observation</a:t>
            </a:r>
            <a:r>
              <a:rPr lang="en-US" sz="3000" dirty="0" smtClean="0">
                <a:latin typeface="cmr10"/>
                <a:cs typeface="cmr10"/>
              </a:rPr>
              <a:t>: data integrity is harder to achieve when data is replicated</a:t>
            </a:r>
          </a:p>
          <a:p>
            <a:r>
              <a:rPr lang="en-US" sz="3000" dirty="0" smtClean="0">
                <a:latin typeface="cmbx10"/>
                <a:cs typeface="cmbx10"/>
              </a:rPr>
              <a:t>Example</a:t>
            </a:r>
            <a:r>
              <a:rPr lang="en-US" sz="3000" dirty="0" smtClean="0">
                <a:latin typeface="cmr10"/>
                <a:cs typeface="cmr10"/>
              </a:rPr>
              <a:t>: Sara deposits 100. </a:t>
            </a:r>
          </a:p>
          <a:p>
            <a:endParaRPr lang="en-US" sz="3000" dirty="0" smtClean="0">
              <a:latin typeface="cmr10"/>
              <a:cs typeface="cmr10"/>
            </a:endParaRPr>
          </a:p>
          <a:p>
            <a:endParaRPr lang="en-US" sz="3000" dirty="0">
              <a:latin typeface="cmr10"/>
              <a:cs typeface="cmr10"/>
            </a:endParaRPr>
          </a:p>
          <a:p>
            <a:endParaRPr lang="en-US" sz="30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 smtClean="0">
              <a:latin typeface="cmr10"/>
              <a:cs typeface="cmr10"/>
            </a:endParaRPr>
          </a:p>
          <a:p>
            <a:endParaRPr lang="en-US" sz="3000" dirty="0">
              <a:latin typeface="cmr10"/>
              <a:cs typeface="cmr1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964390"/>
              </p:ext>
            </p:extLst>
          </p:nvPr>
        </p:nvGraphicFramePr>
        <p:xfrm>
          <a:off x="1519473" y="3657515"/>
          <a:ext cx="5220849" cy="1339747"/>
        </p:xfrm>
        <a:graphic>
          <a:graphicData uri="http://schemas.openxmlformats.org/drawingml/2006/table">
            <a:tbl>
              <a:tblPr/>
              <a:tblGrid>
                <a:gridCol w="1131184"/>
                <a:gridCol w="1425274"/>
                <a:gridCol w="1608931"/>
                <a:gridCol w="1055460"/>
              </a:tblGrid>
              <a:tr h="297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account-ID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Bob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601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Sara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6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Trudy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450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6578779" y="4099483"/>
            <a:ext cx="10305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20464" y="3874970"/>
            <a:ext cx="876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r10"/>
                <a:cs typeface="cmr10"/>
              </a:rPr>
              <a:t>update</a:t>
            </a:r>
            <a:endParaRPr lang="en-US" dirty="0">
              <a:latin typeface="cmr10"/>
              <a:cs typeface="cmr1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7064" y="3793679"/>
            <a:ext cx="450623" cy="45062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79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 (6/9)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cmbx10"/>
                <a:cs typeface="cmbx10"/>
              </a:rPr>
              <a:t>Goal</a:t>
            </a:r>
            <a:r>
              <a:rPr lang="en-US" sz="3000" dirty="0" smtClean="0">
                <a:latin typeface="cmr10"/>
                <a:cs typeface="cmr10"/>
              </a:rPr>
              <a:t>: hold locks for as little time as possible  </a:t>
            </a:r>
          </a:p>
          <a:p>
            <a:r>
              <a:rPr lang="en-US" sz="3000" dirty="0" smtClean="0">
                <a:latin typeface="cmbx10"/>
                <a:cs typeface="cmbx10"/>
              </a:rPr>
              <a:t>Example</a:t>
            </a:r>
            <a:r>
              <a:rPr lang="en-US" sz="3000" dirty="0" smtClean="0">
                <a:latin typeface="cmr10"/>
                <a:cs typeface="cmr10"/>
              </a:rPr>
              <a:t>: Suppose multiple copies of the same data exist. Sara deposits 100. </a:t>
            </a:r>
          </a:p>
          <a:p>
            <a:endParaRPr lang="en-US" sz="3000" dirty="0" smtClean="0">
              <a:latin typeface="cmr10"/>
              <a:cs typeface="cmr10"/>
            </a:endParaRPr>
          </a:p>
          <a:p>
            <a:endParaRPr lang="en-US" sz="3000" dirty="0">
              <a:latin typeface="cmr10"/>
              <a:cs typeface="cmr10"/>
            </a:endParaRPr>
          </a:p>
          <a:p>
            <a:endParaRPr lang="en-US" sz="30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 smtClean="0">
              <a:latin typeface="cmr10"/>
              <a:cs typeface="cmr10"/>
            </a:endParaRPr>
          </a:p>
          <a:p>
            <a:endParaRPr lang="en-US" sz="3000" dirty="0">
              <a:latin typeface="cmr10"/>
              <a:cs typeface="cmr1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671421"/>
              </p:ext>
            </p:extLst>
          </p:nvPr>
        </p:nvGraphicFramePr>
        <p:xfrm>
          <a:off x="1519473" y="3657515"/>
          <a:ext cx="5220849" cy="1339747"/>
        </p:xfrm>
        <a:graphic>
          <a:graphicData uri="http://schemas.openxmlformats.org/drawingml/2006/table">
            <a:tbl>
              <a:tblPr/>
              <a:tblGrid>
                <a:gridCol w="1131184"/>
                <a:gridCol w="1425274"/>
                <a:gridCol w="1608931"/>
                <a:gridCol w="1055460"/>
              </a:tblGrid>
              <a:tr h="297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account-ID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Bob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601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Sara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6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Trudy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450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6578779" y="4099483"/>
            <a:ext cx="10305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20464" y="3874970"/>
            <a:ext cx="876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r10"/>
                <a:cs typeface="cmr10"/>
              </a:rPr>
              <a:t>update</a:t>
            </a:r>
            <a:endParaRPr lang="en-US" dirty="0">
              <a:latin typeface="cmr10"/>
              <a:cs typeface="cmr1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7064" y="3793679"/>
            <a:ext cx="450623" cy="45062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71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 (6/9)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cmbx10"/>
                <a:cs typeface="cmbx10"/>
              </a:rPr>
              <a:t>Goal</a:t>
            </a:r>
            <a:r>
              <a:rPr lang="en-US" sz="3000" dirty="0" smtClean="0">
                <a:latin typeface="cmr10"/>
                <a:cs typeface="cmr10"/>
              </a:rPr>
              <a:t>: hold locks for as little time as possible  </a:t>
            </a:r>
          </a:p>
          <a:p>
            <a:r>
              <a:rPr lang="en-US" sz="3000" dirty="0" smtClean="0">
                <a:latin typeface="cmbx10"/>
                <a:cs typeface="cmbx10"/>
              </a:rPr>
              <a:t>Example</a:t>
            </a:r>
            <a:r>
              <a:rPr lang="en-US" sz="3000" dirty="0" smtClean="0">
                <a:latin typeface="cmr10"/>
                <a:cs typeface="cmr10"/>
              </a:rPr>
              <a:t>: Suppose multiple copies of the same data exist. Sara deposits 100. </a:t>
            </a:r>
          </a:p>
          <a:p>
            <a:endParaRPr lang="en-US" sz="3000" dirty="0" smtClean="0">
              <a:latin typeface="cmr10"/>
              <a:cs typeface="cmr10"/>
            </a:endParaRPr>
          </a:p>
          <a:p>
            <a:endParaRPr lang="en-US" sz="3000" dirty="0">
              <a:latin typeface="cmr10"/>
              <a:cs typeface="cmr10"/>
            </a:endParaRPr>
          </a:p>
          <a:p>
            <a:endParaRPr lang="en-US" sz="30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 smtClean="0">
              <a:latin typeface="cmr10"/>
              <a:cs typeface="cmr10"/>
            </a:endParaRPr>
          </a:p>
          <a:p>
            <a:endParaRPr lang="en-US" sz="3000" dirty="0">
              <a:latin typeface="cmr10"/>
              <a:cs typeface="cmr1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388194"/>
              </p:ext>
            </p:extLst>
          </p:nvPr>
        </p:nvGraphicFramePr>
        <p:xfrm>
          <a:off x="1519473" y="3657515"/>
          <a:ext cx="5220849" cy="1339747"/>
        </p:xfrm>
        <a:graphic>
          <a:graphicData uri="http://schemas.openxmlformats.org/drawingml/2006/table">
            <a:tbl>
              <a:tblPr/>
              <a:tblGrid>
                <a:gridCol w="1131184"/>
                <a:gridCol w="1425274"/>
                <a:gridCol w="1608931"/>
                <a:gridCol w="1055460"/>
              </a:tblGrid>
              <a:tr h="297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account-ID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Bob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601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Sara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6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Trudy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450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6578779" y="4489383"/>
            <a:ext cx="10305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20464" y="4264870"/>
            <a:ext cx="876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r10"/>
                <a:cs typeface="cmr10"/>
              </a:rPr>
              <a:t>update</a:t>
            </a:r>
            <a:endParaRPr lang="en-US" dirty="0">
              <a:latin typeface="cmr10"/>
              <a:cs typeface="cmr1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7064" y="3793679"/>
            <a:ext cx="450623" cy="4506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7064" y="4183579"/>
            <a:ext cx="450623" cy="45062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 (6/9)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cmbx10"/>
                <a:cs typeface="cmbx10"/>
              </a:rPr>
              <a:t>Goal</a:t>
            </a:r>
            <a:r>
              <a:rPr lang="en-US" sz="3000" dirty="0" smtClean="0">
                <a:latin typeface="cmr10"/>
                <a:cs typeface="cmr10"/>
              </a:rPr>
              <a:t>: hold locks for as little time as possible  </a:t>
            </a:r>
          </a:p>
          <a:p>
            <a:r>
              <a:rPr lang="en-US" sz="3000" dirty="0" smtClean="0">
                <a:latin typeface="cmbx10"/>
                <a:cs typeface="cmbx10"/>
              </a:rPr>
              <a:t>Example</a:t>
            </a:r>
            <a:r>
              <a:rPr lang="en-US" sz="3000" dirty="0" smtClean="0">
                <a:latin typeface="cmr10"/>
                <a:cs typeface="cmr10"/>
              </a:rPr>
              <a:t>: Suppose multiple copies of the same data exist. Sara deposits 100. </a:t>
            </a:r>
          </a:p>
          <a:p>
            <a:endParaRPr lang="en-US" sz="3000" dirty="0" smtClean="0">
              <a:latin typeface="cmr10"/>
              <a:cs typeface="cmr10"/>
            </a:endParaRPr>
          </a:p>
          <a:p>
            <a:endParaRPr lang="en-US" sz="3000" dirty="0">
              <a:latin typeface="cmr10"/>
              <a:cs typeface="cmr10"/>
            </a:endParaRPr>
          </a:p>
          <a:p>
            <a:endParaRPr lang="en-US" sz="30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 smtClean="0">
              <a:latin typeface="cmr10"/>
              <a:cs typeface="cmr10"/>
            </a:endParaRPr>
          </a:p>
          <a:p>
            <a:endParaRPr lang="en-US" sz="3000" dirty="0">
              <a:latin typeface="cmr10"/>
              <a:cs typeface="cmr1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209686"/>
              </p:ext>
            </p:extLst>
          </p:nvPr>
        </p:nvGraphicFramePr>
        <p:xfrm>
          <a:off x="1519473" y="3657515"/>
          <a:ext cx="5220849" cy="1339747"/>
        </p:xfrm>
        <a:graphic>
          <a:graphicData uri="http://schemas.openxmlformats.org/drawingml/2006/table">
            <a:tbl>
              <a:tblPr/>
              <a:tblGrid>
                <a:gridCol w="1131184"/>
                <a:gridCol w="1425274"/>
                <a:gridCol w="1608931"/>
                <a:gridCol w="1055460"/>
              </a:tblGrid>
              <a:tr h="297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account-ID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Bob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601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Sara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6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Trudy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450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6578779" y="4489383"/>
            <a:ext cx="10305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20464" y="4264870"/>
            <a:ext cx="876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mr10"/>
                <a:cs typeface="cmr10"/>
              </a:rPr>
              <a:t>update</a:t>
            </a:r>
            <a:endParaRPr lang="en-US" dirty="0">
              <a:latin typeface="cmr10"/>
              <a:cs typeface="cmr1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7064" y="3793679"/>
            <a:ext cx="450623" cy="4506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7064" y="4183579"/>
            <a:ext cx="450623" cy="45062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01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 (6/9)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cmbx10"/>
                <a:cs typeface="cmbx10"/>
              </a:rPr>
              <a:t>Goal</a:t>
            </a:r>
            <a:r>
              <a:rPr lang="en-US" sz="3000" dirty="0" smtClean="0">
                <a:latin typeface="cmr10"/>
                <a:cs typeface="cmr10"/>
              </a:rPr>
              <a:t>: hold locks for as little time as possible  </a:t>
            </a:r>
          </a:p>
          <a:p>
            <a:r>
              <a:rPr lang="en-US" sz="3000" dirty="0" smtClean="0">
                <a:latin typeface="cmbx10"/>
                <a:cs typeface="cmbx10"/>
              </a:rPr>
              <a:t>Example</a:t>
            </a:r>
            <a:r>
              <a:rPr lang="en-US" sz="3000" dirty="0" smtClean="0">
                <a:latin typeface="cmr10"/>
                <a:cs typeface="cmr10"/>
              </a:rPr>
              <a:t>: Suppose multiple copies of the same data exist. Sara deposits 100. </a:t>
            </a:r>
          </a:p>
          <a:p>
            <a:endParaRPr lang="en-US" sz="3000" dirty="0" smtClean="0">
              <a:latin typeface="cmr10"/>
              <a:cs typeface="cmr10"/>
            </a:endParaRPr>
          </a:p>
          <a:p>
            <a:endParaRPr lang="en-US" sz="3000" dirty="0">
              <a:latin typeface="cmr10"/>
              <a:cs typeface="cmr10"/>
            </a:endParaRPr>
          </a:p>
          <a:p>
            <a:endParaRPr lang="en-US" sz="30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 smtClean="0">
              <a:latin typeface="cmr10"/>
              <a:cs typeface="cmr10"/>
            </a:endParaRPr>
          </a:p>
          <a:p>
            <a:endParaRPr lang="en-US" sz="3000" dirty="0">
              <a:latin typeface="cmr10"/>
              <a:cs typeface="cmr1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041378"/>
              </p:ext>
            </p:extLst>
          </p:nvPr>
        </p:nvGraphicFramePr>
        <p:xfrm>
          <a:off x="1519473" y="3657515"/>
          <a:ext cx="5220849" cy="1339747"/>
        </p:xfrm>
        <a:graphic>
          <a:graphicData uri="http://schemas.openxmlformats.org/drawingml/2006/table">
            <a:tbl>
              <a:tblPr/>
              <a:tblGrid>
                <a:gridCol w="1131184"/>
                <a:gridCol w="1425274"/>
                <a:gridCol w="1608931"/>
                <a:gridCol w="1055460"/>
              </a:tblGrid>
              <a:tr h="297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account-ID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Bob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601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Sara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6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Trudy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450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7064" y="3793679"/>
            <a:ext cx="450623" cy="4506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7064" y="4183579"/>
            <a:ext cx="450623" cy="45062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9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Introduction </a:t>
            </a:r>
            <a:endParaRPr lang="en-US" dirty="0">
              <a:latin typeface="cmr10"/>
              <a:cs typeface="cmr1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57200" y="5678157"/>
            <a:ext cx="8433103" cy="124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5837278"/>
            <a:ext cx="89809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mr10"/>
                <a:cs typeface="cmr10"/>
              </a:rPr>
              <a:t>	</a:t>
            </a:r>
            <a:r>
              <a:rPr lang="en-US" sz="2200" dirty="0" smtClean="0">
                <a:latin typeface="cmr10"/>
                <a:cs typeface="cmr10"/>
              </a:rPr>
              <a:t>1980		1990		2000		2010	</a:t>
            </a:r>
            <a:endParaRPr lang="en-US" sz="2200" dirty="0">
              <a:latin typeface="cmr10"/>
              <a:cs typeface="cmr1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217" y="5332480"/>
            <a:ext cx="933855" cy="223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7391" y="4907507"/>
            <a:ext cx="774023" cy="6361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459" y="4918658"/>
            <a:ext cx="1072319" cy="274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4053" y="3244511"/>
            <a:ext cx="877361" cy="4537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7753" y="3877701"/>
            <a:ext cx="803661" cy="8934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6522" y="5185191"/>
            <a:ext cx="1321101" cy="3584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761" y="3252277"/>
            <a:ext cx="933119" cy="6254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8282" y="3699680"/>
            <a:ext cx="1151578" cy="3846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8282" y="3047121"/>
            <a:ext cx="1718240" cy="4720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6138" y="2026183"/>
            <a:ext cx="1155700" cy="838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761" y="1995848"/>
            <a:ext cx="965039" cy="86853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8719" y="5129601"/>
            <a:ext cx="802972" cy="40575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5719" y="4183909"/>
            <a:ext cx="1394584" cy="6420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3845" y="4288974"/>
            <a:ext cx="1136015" cy="53702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955809" y="6328776"/>
            <a:ext cx="971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mbx10"/>
                <a:cs typeface="cmbx10"/>
              </a:rPr>
              <a:t>T</a:t>
            </a:r>
            <a:r>
              <a:rPr lang="en-US" sz="2200" b="1" dirty="0" smtClean="0">
                <a:latin typeface="cmbx10"/>
                <a:cs typeface="cmbx10"/>
              </a:rPr>
              <a:t>ime</a:t>
            </a:r>
            <a:endParaRPr lang="en-US" sz="2200" b="1" dirty="0">
              <a:latin typeface="cmbx10"/>
              <a:cs typeface="cmbx10"/>
            </a:endParaRPr>
          </a:p>
        </p:txBody>
      </p:sp>
    </p:spTree>
    <p:extLst>
      <p:ext uri="{BB962C8B-B14F-4D97-AF65-F5344CB8AC3E}">
        <p14:creationId xmlns:p14="http://schemas.microsoft.com/office/powerpoint/2010/main" val="85209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 (6/</a:t>
            </a:r>
            <a:r>
              <a:rPr lang="en-US" dirty="0">
                <a:latin typeface="cmr10"/>
                <a:cs typeface="cmr10"/>
              </a:rPr>
              <a:t>9</a:t>
            </a:r>
            <a:r>
              <a:rPr lang="en-US" dirty="0" smtClean="0">
                <a:latin typeface="cmr10"/>
                <a:cs typeface="cmr10"/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cmbx10"/>
                <a:cs typeface="cmbx10"/>
              </a:rPr>
              <a:t>Goal</a:t>
            </a:r>
            <a:r>
              <a:rPr lang="en-US" sz="3000" dirty="0" smtClean="0">
                <a:latin typeface="cmr10"/>
                <a:cs typeface="cmr10"/>
              </a:rPr>
              <a:t>: hold locks for as little time as possible  </a:t>
            </a:r>
          </a:p>
          <a:p>
            <a:r>
              <a:rPr lang="en-US" sz="3000" dirty="0" smtClean="0">
                <a:latin typeface="cmbx10"/>
                <a:cs typeface="cmbx10"/>
              </a:rPr>
              <a:t>Example</a:t>
            </a:r>
            <a:r>
              <a:rPr lang="en-US" sz="3000" dirty="0" smtClean="0">
                <a:latin typeface="cmr10"/>
                <a:cs typeface="cmr10"/>
              </a:rPr>
              <a:t>: Suppose multiple copies of the same data exist. Sara deposits 100. </a:t>
            </a:r>
          </a:p>
          <a:p>
            <a:endParaRPr lang="en-US" sz="3000" dirty="0" smtClean="0">
              <a:latin typeface="cmr10"/>
              <a:cs typeface="cmr10"/>
            </a:endParaRPr>
          </a:p>
          <a:p>
            <a:endParaRPr lang="en-US" sz="3000" dirty="0">
              <a:latin typeface="cmr10"/>
              <a:cs typeface="cmr10"/>
            </a:endParaRPr>
          </a:p>
          <a:p>
            <a:endParaRPr lang="en-US" sz="30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000" dirty="0" smtClean="0">
              <a:latin typeface="cmr10"/>
              <a:cs typeface="cmr10"/>
            </a:endParaRPr>
          </a:p>
          <a:p>
            <a:endParaRPr lang="en-US" sz="3000" dirty="0">
              <a:latin typeface="cmr10"/>
              <a:cs typeface="cmr1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122697"/>
              </p:ext>
            </p:extLst>
          </p:nvPr>
        </p:nvGraphicFramePr>
        <p:xfrm>
          <a:off x="1519473" y="3657515"/>
          <a:ext cx="5220849" cy="1339747"/>
        </p:xfrm>
        <a:graphic>
          <a:graphicData uri="http://schemas.openxmlformats.org/drawingml/2006/table">
            <a:tbl>
              <a:tblPr/>
              <a:tblGrid>
                <a:gridCol w="1131184"/>
                <a:gridCol w="1425274"/>
                <a:gridCol w="1608931"/>
                <a:gridCol w="1055460"/>
              </a:tblGrid>
              <a:tr h="297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account-ID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Bob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601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Sara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6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Trudy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450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5199881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cmbx10"/>
                <a:cs typeface="cmbx10"/>
              </a:rPr>
              <a:t>Problem</a:t>
            </a:r>
            <a:r>
              <a:rPr lang="en-US" sz="2800" dirty="0" smtClean="0">
                <a:latin typeface="cmr10"/>
                <a:cs typeface="cmr10"/>
              </a:rPr>
              <a:t>: We must scan entire table. Meanwhile, locks are held for a long time. </a:t>
            </a:r>
          </a:p>
          <a:p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7064" y="4183579"/>
            <a:ext cx="450623" cy="450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7064" y="3793679"/>
            <a:ext cx="450623" cy="45062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65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3 goals of database design</a:t>
            </a:r>
          </a:p>
          <a:p>
            <a:pPr lvl="1"/>
            <a:r>
              <a:rPr lang="en-US" dirty="0" smtClean="0">
                <a:latin typeface="cmbx10"/>
                <a:cs typeface="cmbx10"/>
              </a:rPr>
              <a:t>Speed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Affordability									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Resilience to system failure				</a:t>
            </a:r>
          </a:p>
          <a:p>
            <a:pPr lvl="1"/>
            <a:endParaRPr lang="en-US" dirty="0">
              <a:latin typeface="cmr10"/>
              <a:cs typeface="cmr10"/>
            </a:endParaRPr>
          </a:p>
          <a:p>
            <a:pPr marL="0" indent="0">
              <a:buNone/>
            </a:pPr>
            <a:endParaRPr lang="en-US" dirty="0" smtClean="0">
              <a:latin typeface="cmr10"/>
              <a:cs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12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3 goals of database design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Speed</a:t>
            </a:r>
          </a:p>
          <a:p>
            <a:pPr lvl="1"/>
            <a:r>
              <a:rPr lang="en-US" dirty="0" smtClean="0">
                <a:latin typeface="cmbx10"/>
                <a:cs typeface="cmbx10"/>
              </a:rPr>
              <a:t>Affordability</a:t>
            </a:r>
            <a:r>
              <a:rPr lang="en-US" dirty="0" smtClean="0">
                <a:latin typeface="cmr10"/>
                <a:cs typeface="cmr10"/>
              </a:rPr>
              <a:t>									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Resilience to system failure				</a:t>
            </a:r>
          </a:p>
          <a:p>
            <a:pPr lvl="1"/>
            <a:endParaRPr lang="en-US" dirty="0">
              <a:latin typeface="cmr10"/>
              <a:cs typeface="cmr10"/>
            </a:endParaRPr>
          </a:p>
          <a:p>
            <a:pPr marL="0" indent="0">
              <a:buNone/>
            </a:pPr>
            <a:endParaRPr lang="en-US" dirty="0" smtClean="0">
              <a:latin typeface="cmr10"/>
              <a:cs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48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Disk was cheap, but not so cheap</a:t>
            </a:r>
          </a:p>
          <a:p>
            <a:r>
              <a:rPr lang="en-US" dirty="0" smtClean="0">
                <a:latin typeface="cmr10"/>
                <a:cs typeface="cmr10"/>
              </a:rPr>
              <a:t>1 gigabyte for $1000 in 1980</a:t>
            </a:r>
          </a:p>
          <a:p>
            <a:r>
              <a:rPr lang="en-US" dirty="0" smtClean="0">
                <a:latin typeface="cmr10"/>
                <a:cs typeface="cmr10"/>
              </a:rPr>
              <a:t>Avoid storing replicas of same data </a:t>
            </a:r>
          </a:p>
          <a:p>
            <a:endParaRPr lang="en-US" dirty="0">
              <a:latin typeface="cmr10"/>
              <a:cs typeface="cmr10"/>
            </a:endParaRPr>
          </a:p>
          <a:p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2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200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2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200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3200" dirty="0" smtClean="0">
              <a:latin typeface="cmr10"/>
              <a:cs typeface="cmr10"/>
            </a:endParaRPr>
          </a:p>
          <a:p>
            <a:endParaRPr lang="en-US" dirty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9244" y="1600200"/>
            <a:ext cx="1398863" cy="95135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86246"/>
              </p:ext>
            </p:extLst>
          </p:nvPr>
        </p:nvGraphicFramePr>
        <p:xfrm>
          <a:off x="1519473" y="3657515"/>
          <a:ext cx="5220849" cy="1339747"/>
        </p:xfrm>
        <a:graphic>
          <a:graphicData uri="http://schemas.openxmlformats.org/drawingml/2006/table">
            <a:tbl>
              <a:tblPr/>
              <a:tblGrid>
                <a:gridCol w="1131184"/>
                <a:gridCol w="1425274"/>
                <a:gridCol w="1608931"/>
                <a:gridCol w="1055460"/>
              </a:tblGrid>
              <a:tr h="297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account-ID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Bob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601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Sara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6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Trudy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450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75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900" dirty="0" smtClean="0">
                <a:latin typeface="cmbx10"/>
                <a:cs typeface="cmbx10"/>
              </a:rPr>
              <a:t>Solution</a:t>
            </a:r>
            <a:r>
              <a:rPr lang="en-US" sz="2900" dirty="0" smtClean="0">
                <a:latin typeface="cmr10"/>
                <a:cs typeface="cmr10"/>
              </a:rPr>
              <a:t>: “Normalization”. Break tables. </a:t>
            </a:r>
          </a:p>
          <a:p>
            <a:endParaRPr lang="en-US" sz="2900" dirty="0" smtClean="0">
              <a:latin typeface="cmr10"/>
              <a:cs typeface="cmr10"/>
            </a:endParaRPr>
          </a:p>
          <a:p>
            <a:endParaRPr lang="en-US" sz="2900" dirty="0">
              <a:latin typeface="cmr10"/>
              <a:cs typeface="cmr10"/>
            </a:endParaRPr>
          </a:p>
          <a:p>
            <a:endParaRPr lang="en-US" sz="29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29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2900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29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2900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2900" dirty="0" smtClean="0">
              <a:latin typeface="cmr10"/>
              <a:cs typeface="cmr10"/>
            </a:endParaRPr>
          </a:p>
          <a:p>
            <a:endParaRPr lang="en-US" sz="2900" dirty="0">
              <a:latin typeface="cmr10"/>
              <a:cs typeface="cmr1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152518"/>
              </p:ext>
            </p:extLst>
          </p:nvPr>
        </p:nvGraphicFramePr>
        <p:xfrm>
          <a:off x="1519473" y="3657515"/>
          <a:ext cx="5220849" cy="1339747"/>
        </p:xfrm>
        <a:graphic>
          <a:graphicData uri="http://schemas.openxmlformats.org/drawingml/2006/table">
            <a:tbl>
              <a:tblPr/>
              <a:tblGrid>
                <a:gridCol w="1131184"/>
                <a:gridCol w="1425274"/>
                <a:gridCol w="1608931"/>
                <a:gridCol w="1055460"/>
              </a:tblGrid>
              <a:tr h="297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account-ID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Bob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601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Sara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6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Trudy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450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>
            <a:off x="2696128" y="4010363"/>
            <a:ext cx="557052" cy="5904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856606" y="4010363"/>
            <a:ext cx="482638" cy="5904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43125"/>
              </p:ext>
            </p:extLst>
          </p:nvPr>
        </p:nvGraphicFramePr>
        <p:xfrm>
          <a:off x="791221" y="4819771"/>
          <a:ext cx="3809814" cy="1148080"/>
        </p:xfrm>
        <a:graphic>
          <a:graphicData uri="http://schemas.openxmlformats.org/drawingml/2006/table">
            <a:tbl>
              <a:tblPr/>
              <a:tblGrid>
                <a:gridCol w="802376"/>
                <a:gridCol w="1497867"/>
                <a:gridCol w="1509571"/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account-ID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Bob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Sara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Trudy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163396"/>
              </p:ext>
            </p:extLst>
          </p:nvPr>
        </p:nvGraphicFramePr>
        <p:xfrm>
          <a:off x="5876678" y="4809746"/>
          <a:ext cx="2345399" cy="86106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450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009468" y="4450439"/>
            <a:ext cx="151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bx10"/>
                <a:cs typeface="cmbx10"/>
              </a:rPr>
              <a:t>Customers </a:t>
            </a:r>
            <a:endParaRPr lang="en-US" dirty="0">
              <a:latin typeface="cmbx10"/>
              <a:cs typeface="cmbx1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62513" y="4450439"/>
            <a:ext cx="151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bx10"/>
                <a:cs typeface="cmbx10"/>
              </a:rPr>
              <a:t>Accounts</a:t>
            </a:r>
            <a:endParaRPr lang="en-US" dirty="0">
              <a:latin typeface="cmbx10"/>
              <a:cs typeface="cmbx1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93780" y="6105599"/>
            <a:ext cx="819302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900" dirty="0" smtClean="0">
                <a:latin typeface="cmbx10"/>
                <a:cs typeface="cmbx10"/>
              </a:rPr>
              <a:t>Bonus</a:t>
            </a:r>
            <a:r>
              <a:rPr lang="en-US" sz="2900" dirty="0" smtClean="0">
                <a:latin typeface="cmr10"/>
                <a:cs typeface="cmr10"/>
              </a:rPr>
              <a:t>: Easier to maintain data integrity </a:t>
            </a:r>
            <a:endParaRPr lang="en-US" sz="2900" dirty="0">
              <a:latin typeface="cmr10"/>
              <a:cs typeface="cmr1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34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3811E-6 -6.15313E-7 L -0.00105 -0.136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6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cmbx10"/>
                <a:cs typeface="cmbx10"/>
              </a:rPr>
              <a:t>Normalization</a:t>
            </a:r>
            <a:r>
              <a:rPr lang="en-US" sz="2800" dirty="0" smtClean="0">
                <a:latin typeface="cmr10"/>
                <a:cs typeface="cmr10"/>
              </a:rPr>
              <a:t>: </a:t>
            </a:r>
          </a:p>
          <a:p>
            <a:pPr lvl="1"/>
            <a:r>
              <a:rPr lang="en-US" sz="2400" dirty="0" smtClean="0">
                <a:latin typeface="cmr10"/>
                <a:cs typeface="cmr10"/>
              </a:rPr>
              <a:t>Saves storage space </a:t>
            </a:r>
          </a:p>
          <a:p>
            <a:pPr lvl="1"/>
            <a:r>
              <a:rPr lang="en-US" sz="2400" dirty="0" smtClean="0">
                <a:latin typeface="cmr10"/>
                <a:cs typeface="cmr10"/>
              </a:rPr>
              <a:t>Easier to maintain data integrity</a:t>
            </a:r>
          </a:p>
          <a:p>
            <a:r>
              <a:rPr lang="en-US" sz="2800" dirty="0" smtClean="0">
                <a:latin typeface="cmbx10"/>
                <a:cs typeface="cmbx10"/>
              </a:rPr>
              <a:t>Downside</a:t>
            </a:r>
            <a:r>
              <a:rPr lang="en-US" sz="2800" dirty="0" smtClean="0">
                <a:latin typeface="cmr10"/>
                <a:cs typeface="cmr10"/>
              </a:rPr>
              <a:t>: reads are more expensive</a:t>
            </a:r>
          </a:p>
          <a:p>
            <a:pPr lvl="1"/>
            <a:r>
              <a:rPr lang="en-US" sz="2400" dirty="0" smtClean="0">
                <a:latin typeface="cmr10"/>
                <a:cs typeface="cmr10"/>
              </a:rPr>
              <a:t>Need to join tables</a:t>
            </a:r>
          </a:p>
          <a:p>
            <a:endParaRPr lang="en-US" sz="2800" dirty="0" smtClean="0">
              <a:latin typeface="cmr10"/>
              <a:cs typeface="cmr10"/>
            </a:endParaRPr>
          </a:p>
          <a:p>
            <a:endParaRPr lang="en-US" sz="2800" dirty="0">
              <a:latin typeface="cmr10"/>
              <a:cs typeface="cmr10"/>
            </a:endParaRPr>
          </a:p>
          <a:p>
            <a:endParaRPr lang="en-US" sz="28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endParaRPr lang="en-US" sz="2800" dirty="0">
              <a:latin typeface="cmr10"/>
              <a:cs typeface="cmr10"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129987"/>
              </p:ext>
            </p:extLst>
          </p:nvPr>
        </p:nvGraphicFramePr>
        <p:xfrm>
          <a:off x="791221" y="4819771"/>
          <a:ext cx="3809814" cy="1148080"/>
        </p:xfrm>
        <a:graphic>
          <a:graphicData uri="http://schemas.openxmlformats.org/drawingml/2006/table">
            <a:tbl>
              <a:tblPr/>
              <a:tblGrid>
                <a:gridCol w="802376"/>
                <a:gridCol w="1497867"/>
                <a:gridCol w="1509571"/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account-ID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Bob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Sara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Trudy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011783"/>
              </p:ext>
            </p:extLst>
          </p:nvPr>
        </p:nvGraphicFramePr>
        <p:xfrm>
          <a:off x="5876678" y="4809746"/>
          <a:ext cx="2345399" cy="86106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450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009468" y="4450439"/>
            <a:ext cx="151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bx10"/>
                <a:cs typeface="cmbx10"/>
              </a:rPr>
              <a:t>Customers </a:t>
            </a:r>
            <a:endParaRPr lang="en-US" dirty="0">
              <a:latin typeface="cmbx10"/>
              <a:cs typeface="cmbx1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62513" y="4450439"/>
            <a:ext cx="151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bx10"/>
                <a:cs typeface="cmbx10"/>
              </a:rPr>
              <a:t>Accounts</a:t>
            </a:r>
            <a:endParaRPr lang="en-US" dirty="0">
              <a:latin typeface="cmbx10"/>
              <a:cs typeface="cmbx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0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850239"/>
          </a:xfrm>
        </p:spPr>
        <p:txBody>
          <a:bodyPr>
            <a:normAutofit/>
          </a:bodyPr>
          <a:lstStyle/>
          <a:p>
            <a:r>
              <a:rPr lang="is-IS" b="1" dirty="0" smtClean="0">
                <a:latin typeface="cmr10"/>
                <a:cs typeface="cmr10"/>
              </a:rPr>
              <a:t>Data is decomposed accross tables</a:t>
            </a:r>
          </a:p>
          <a:p>
            <a:r>
              <a:rPr lang="is-IS" b="1" dirty="0" smtClean="0">
                <a:latin typeface="cmr10"/>
                <a:cs typeface="cmr10"/>
              </a:rPr>
              <a:t>Query Language: SQL</a:t>
            </a:r>
          </a:p>
          <a:p>
            <a:pPr lvl="1"/>
            <a:r>
              <a:rPr lang="en-US" sz="2600" b="1" dirty="0" smtClean="0">
                <a:latin typeface="cmr10"/>
                <a:cs typeface="cmr10"/>
              </a:rPr>
              <a:t>s</a:t>
            </a:r>
            <a:r>
              <a:rPr lang="is-IS" sz="2600" b="1" dirty="0" smtClean="0">
                <a:latin typeface="cmr10"/>
                <a:cs typeface="cmr10"/>
              </a:rPr>
              <a:t>elect balance from </a:t>
            </a:r>
            <a:r>
              <a:rPr lang="is-IS" sz="2600" b="1" dirty="0" smtClean="0">
                <a:latin typeface="cmr10"/>
                <a:cs typeface="cmr10"/>
              </a:rPr>
              <a:t>Customers </a:t>
            </a:r>
            <a:r>
              <a:rPr lang="is-IS" sz="2600" b="1" dirty="0" smtClean="0">
                <a:latin typeface="cmr10"/>
                <a:cs typeface="cmr10"/>
              </a:rPr>
              <a:t>c, Accounts a where c.account-ID = a.ID and c.name = “Bob” </a:t>
            </a:r>
            <a:endParaRPr lang="is-IS" sz="2600" b="1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sz="2400" b="1" dirty="0" smtClean="0">
              <a:latin typeface="cmr10"/>
              <a:cs typeface="cmr10"/>
            </a:endParaRPr>
          </a:p>
          <a:p>
            <a:pPr lvl="1"/>
            <a:endParaRPr lang="en-US" sz="2400" dirty="0" smtClean="0">
              <a:latin typeface="cmr10"/>
              <a:cs typeface="cmr10"/>
            </a:endParaRPr>
          </a:p>
          <a:p>
            <a:endParaRPr lang="en-US" sz="2800" dirty="0" smtClean="0">
              <a:latin typeface="cmr10"/>
              <a:cs typeface="cmr10"/>
            </a:endParaRPr>
          </a:p>
          <a:p>
            <a:endParaRPr lang="en-US" sz="2800" dirty="0">
              <a:latin typeface="cmr10"/>
              <a:cs typeface="cmr10"/>
            </a:endParaRPr>
          </a:p>
          <a:p>
            <a:endParaRPr lang="en-US" sz="28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endParaRPr lang="en-US" sz="2800" dirty="0">
              <a:latin typeface="cmr10"/>
              <a:cs typeface="cmr1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089341"/>
              </p:ext>
            </p:extLst>
          </p:nvPr>
        </p:nvGraphicFramePr>
        <p:xfrm>
          <a:off x="791221" y="4819771"/>
          <a:ext cx="3809814" cy="1148080"/>
        </p:xfrm>
        <a:graphic>
          <a:graphicData uri="http://schemas.openxmlformats.org/drawingml/2006/table">
            <a:tbl>
              <a:tblPr/>
              <a:tblGrid>
                <a:gridCol w="802376"/>
                <a:gridCol w="1497867"/>
                <a:gridCol w="1509571"/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account-ID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Bob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Sara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Trudy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857398"/>
              </p:ext>
            </p:extLst>
          </p:nvPr>
        </p:nvGraphicFramePr>
        <p:xfrm>
          <a:off x="5876678" y="4809746"/>
          <a:ext cx="2345399" cy="86106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450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09468" y="4450439"/>
            <a:ext cx="151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bx10"/>
                <a:cs typeface="cmbx10"/>
              </a:rPr>
              <a:t>Customers </a:t>
            </a:r>
            <a:endParaRPr lang="en-US" dirty="0">
              <a:latin typeface="cmbx10"/>
              <a:cs typeface="cmbx1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62513" y="4450439"/>
            <a:ext cx="151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bx10"/>
                <a:cs typeface="cmbx10"/>
              </a:rPr>
              <a:t>Accounts</a:t>
            </a:r>
            <a:endParaRPr lang="en-US" dirty="0">
              <a:latin typeface="cmbx10"/>
              <a:cs typeface="cmbx1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40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3 goals of database design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Speed</a:t>
            </a:r>
          </a:p>
          <a:p>
            <a:pPr lvl="1"/>
            <a:r>
              <a:rPr lang="en-US" dirty="0" smtClean="0">
                <a:latin typeface="cmbx10"/>
                <a:cs typeface="cmbx10"/>
              </a:rPr>
              <a:t>Affordability</a:t>
            </a:r>
            <a:r>
              <a:rPr lang="en-US" dirty="0" smtClean="0">
                <a:latin typeface="cmr10"/>
                <a:cs typeface="cmr10"/>
              </a:rPr>
              <a:t>									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Resilience to system failure				</a:t>
            </a:r>
          </a:p>
          <a:p>
            <a:pPr lvl="1"/>
            <a:endParaRPr lang="en-US" dirty="0">
              <a:latin typeface="cmr10"/>
              <a:cs typeface="cmr10"/>
            </a:endParaRPr>
          </a:p>
          <a:p>
            <a:pPr marL="0" indent="0">
              <a:buNone/>
            </a:pPr>
            <a:endParaRPr lang="en-US" dirty="0" smtClean="0">
              <a:latin typeface="cmr10"/>
              <a:cs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34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3 goals of database design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Speed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Affordability									</a:t>
            </a:r>
          </a:p>
          <a:p>
            <a:pPr lvl="1"/>
            <a:r>
              <a:rPr lang="en-US" dirty="0" smtClean="0">
                <a:latin typeface="cmbx10"/>
                <a:cs typeface="cmbx10"/>
              </a:rPr>
              <a:t>Resilience to system failure				</a:t>
            </a: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987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Many things can go wrong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Power failure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Hardware failure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Natural disaster</a:t>
            </a:r>
          </a:p>
          <a:p>
            <a:pPr lvl="1"/>
            <a:endParaRPr lang="en-US" dirty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Data is precious (e.g. bank)</a:t>
            </a:r>
          </a:p>
          <a:p>
            <a:endParaRPr lang="en-US" dirty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Provide recovery mechanism</a:t>
            </a:r>
            <a:endParaRPr lang="en-US" dirty="0" smtClean="0">
              <a:latin typeface="cmbx10"/>
              <a:cs typeface="cmbx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59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Introduction 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Creation </a:t>
            </a:r>
            <a:r>
              <a:rPr lang="en-US" dirty="0" smtClean="0">
                <a:latin typeface="cmr10"/>
                <a:cs typeface="cmr10"/>
              </a:rPr>
              <a:t>time of </a:t>
            </a:r>
            <a:r>
              <a:rPr lang="en-US" dirty="0" smtClean="0">
                <a:latin typeface="cmr10"/>
                <a:cs typeface="cmr10"/>
              </a:rPr>
              <a:t>100 most used databases </a:t>
            </a:r>
            <a:r>
              <a:rPr lang="en-US" sz="2800" dirty="0" smtClean="0">
                <a:latin typeface="cmr10"/>
                <a:cs typeface="cmr10"/>
              </a:rPr>
              <a:t>	</a:t>
            </a:r>
            <a:r>
              <a:rPr lang="en-US" sz="2800" dirty="0" smtClean="0">
                <a:latin typeface="cmr10"/>
                <a:cs typeface="cmr10"/>
              </a:rPr>
              <a:t>(</a:t>
            </a:r>
            <a:r>
              <a:rPr lang="en-US" sz="2800" dirty="0" err="1" smtClean="0">
                <a:latin typeface="cmr10"/>
                <a:cs typeface="cmr10"/>
              </a:rPr>
              <a:t>db</a:t>
            </a:r>
            <a:r>
              <a:rPr lang="en-US" sz="2800" dirty="0" err="1">
                <a:latin typeface="cmr10"/>
                <a:cs typeface="cmr10"/>
              </a:rPr>
              <a:t>-</a:t>
            </a:r>
            <a:r>
              <a:rPr lang="en-US" sz="2800" dirty="0" err="1" smtClean="0">
                <a:latin typeface="cmr10"/>
                <a:cs typeface="cmr10"/>
              </a:rPr>
              <a:t>engines.com</a:t>
            </a:r>
            <a:r>
              <a:rPr lang="en-US" sz="2800" dirty="0" smtClean="0">
                <a:latin typeface="cmr10"/>
                <a:cs typeface="cmr10"/>
              </a:rPr>
              <a:t>)</a:t>
            </a:r>
          </a:p>
        </p:txBody>
      </p:sp>
      <p:pic>
        <p:nvPicPr>
          <p:cNvPr id="12" name="Picture 11" descr="grap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441" y="3025920"/>
            <a:ext cx="7398855" cy="370755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1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65900" y="5741442"/>
            <a:ext cx="19388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Sara’s</a:t>
            </a:r>
          </a:p>
          <a:p>
            <a:r>
              <a:rPr lang="en-US" sz="2200" dirty="0" smtClean="0">
                <a:latin typeface="cmr10"/>
                <a:cs typeface="cmr10"/>
              </a:rPr>
              <a:t>balance = 100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65900" y="5736839"/>
            <a:ext cx="2163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Sara’s</a:t>
            </a:r>
          </a:p>
          <a:p>
            <a:r>
              <a:rPr lang="en-US" sz="2200" dirty="0" smtClean="0">
                <a:latin typeface="cmr10"/>
                <a:cs typeface="cmr10"/>
              </a:rPr>
              <a:t>balance = 100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47911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bx10"/>
                <a:cs typeface="cmbx10"/>
              </a:rPr>
              <a:t>Example</a:t>
            </a:r>
            <a:r>
              <a:rPr lang="en-US" sz="2800" dirty="0" smtClean="0">
                <a:latin typeface="cmr10"/>
                <a:cs typeface="cmr10"/>
              </a:rPr>
              <a:t>: Sara transfers $100 to Trudy</a:t>
            </a:r>
          </a:p>
          <a:p>
            <a:r>
              <a:rPr lang="en-US" sz="2800" dirty="0" smtClean="0">
                <a:latin typeface="cmr10"/>
                <a:cs typeface="cmr10"/>
              </a:rPr>
              <a:t>Power stops in the middle </a:t>
            </a:r>
          </a:p>
          <a:p>
            <a:endParaRPr lang="en-US" sz="28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5592100"/>
            <a:ext cx="1265900" cy="126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800" y="5749265"/>
            <a:ext cx="1398863" cy="951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611" y="5641622"/>
            <a:ext cx="1216378" cy="12163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22622" y="5741442"/>
            <a:ext cx="23734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Trudy’s </a:t>
            </a:r>
          </a:p>
          <a:p>
            <a:r>
              <a:rPr lang="en-US" sz="2200" dirty="0" smtClean="0">
                <a:latin typeface="cmr10"/>
                <a:cs typeface="cmr10"/>
              </a:rPr>
              <a:t>balance = 450</a:t>
            </a:r>
            <a:endParaRPr lang="en-US" sz="2200" dirty="0">
              <a:latin typeface="cmr10"/>
              <a:cs typeface="cmr1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800" y="3765187"/>
            <a:ext cx="1162981" cy="87164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0" y="4995333"/>
            <a:ext cx="9144000" cy="4233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65900" y="3766852"/>
            <a:ext cx="1656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Sara’s</a:t>
            </a:r>
          </a:p>
          <a:p>
            <a:r>
              <a:rPr lang="en-US" sz="2200" dirty="0" smtClean="0">
                <a:latin typeface="cmr10"/>
                <a:cs typeface="cmr10"/>
              </a:rPr>
              <a:t>balance = 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15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96296E-6 L -4.44444E-6 -0.28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265900" y="5741442"/>
            <a:ext cx="19388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Sara’s</a:t>
            </a:r>
          </a:p>
          <a:p>
            <a:r>
              <a:rPr lang="en-US" sz="2200" dirty="0" smtClean="0">
                <a:latin typeface="cmr10"/>
                <a:cs typeface="cmr10"/>
              </a:rPr>
              <a:t>balance = 100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47911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bx10"/>
                <a:cs typeface="cmbx10"/>
              </a:rPr>
              <a:t>Example</a:t>
            </a:r>
            <a:r>
              <a:rPr lang="en-US" sz="2800" dirty="0" smtClean="0">
                <a:latin typeface="cmr10"/>
                <a:cs typeface="cmr10"/>
              </a:rPr>
              <a:t>: Sara transfers $100 to Trudy</a:t>
            </a:r>
          </a:p>
          <a:p>
            <a:r>
              <a:rPr lang="en-US" sz="2800" dirty="0" smtClean="0">
                <a:latin typeface="cmr10"/>
                <a:cs typeface="cmr10"/>
              </a:rPr>
              <a:t>Power stops in the middle </a:t>
            </a:r>
          </a:p>
          <a:p>
            <a:endParaRPr lang="en-US" sz="28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5592100"/>
            <a:ext cx="1265900" cy="126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800" y="5749265"/>
            <a:ext cx="1398863" cy="951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611" y="5641622"/>
            <a:ext cx="1216378" cy="12163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22622" y="5741442"/>
            <a:ext cx="23734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Trudy’s </a:t>
            </a:r>
          </a:p>
          <a:p>
            <a:r>
              <a:rPr lang="en-US" sz="2200" dirty="0" smtClean="0">
                <a:latin typeface="cmr10"/>
                <a:cs typeface="cmr10"/>
              </a:rPr>
              <a:t>balance = 450</a:t>
            </a:r>
            <a:endParaRPr lang="en-US" sz="2200" dirty="0">
              <a:latin typeface="cmr10"/>
              <a:cs typeface="cmr1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800" y="3765187"/>
            <a:ext cx="1162981" cy="87164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0" y="4995333"/>
            <a:ext cx="9144000" cy="4233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65900" y="3766852"/>
            <a:ext cx="1656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Sara’s</a:t>
            </a:r>
          </a:p>
          <a:p>
            <a:r>
              <a:rPr lang="en-US" sz="2200" dirty="0" smtClean="0">
                <a:latin typeface="cmr10"/>
                <a:cs typeface="cmr10"/>
              </a:rPr>
              <a:t>balance = 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06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882 " pathEditMode="relative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22622" y="5741442"/>
            <a:ext cx="23734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Trudy’s </a:t>
            </a:r>
          </a:p>
          <a:p>
            <a:r>
              <a:rPr lang="en-US" sz="2200" dirty="0" smtClean="0">
                <a:latin typeface="cmr10"/>
                <a:cs typeface="cmr10"/>
              </a:rPr>
              <a:t>balance = 450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2622" y="5741442"/>
            <a:ext cx="23734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Trudy’s </a:t>
            </a:r>
          </a:p>
          <a:p>
            <a:r>
              <a:rPr lang="en-US" sz="2200" dirty="0" smtClean="0">
                <a:latin typeface="cmr10"/>
                <a:cs typeface="cmr10"/>
              </a:rPr>
              <a:t>balance = 450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5900" y="5741442"/>
            <a:ext cx="1656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Sara’s</a:t>
            </a:r>
          </a:p>
          <a:p>
            <a:r>
              <a:rPr lang="en-US" sz="2200" dirty="0" smtClean="0">
                <a:latin typeface="cmr10"/>
                <a:cs typeface="cmr10"/>
              </a:rPr>
              <a:t>balance = </a:t>
            </a:r>
            <a:r>
              <a:rPr lang="en-US" sz="2200" dirty="0">
                <a:latin typeface="cmr10"/>
                <a:cs typeface="cmr10"/>
              </a:rPr>
              <a:t>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47911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bx10"/>
                <a:cs typeface="cmbx10"/>
              </a:rPr>
              <a:t>Example</a:t>
            </a:r>
            <a:r>
              <a:rPr lang="en-US" sz="2800" dirty="0" smtClean="0">
                <a:latin typeface="cmr10"/>
                <a:cs typeface="cmr10"/>
              </a:rPr>
              <a:t>: Sara transfers $100 to Trudy</a:t>
            </a:r>
          </a:p>
          <a:p>
            <a:r>
              <a:rPr lang="en-US" sz="2800" dirty="0" smtClean="0">
                <a:latin typeface="cmr10"/>
                <a:cs typeface="cmr10"/>
              </a:rPr>
              <a:t>Power stops in the middle </a:t>
            </a:r>
          </a:p>
          <a:p>
            <a:endParaRPr lang="en-US" sz="28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5592100"/>
            <a:ext cx="1265900" cy="126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800" y="5749265"/>
            <a:ext cx="1398863" cy="951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611" y="5641622"/>
            <a:ext cx="1216378" cy="12163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800" y="3765187"/>
            <a:ext cx="1162981" cy="87164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0" y="4995333"/>
            <a:ext cx="9144000" cy="4233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22622" y="3795074"/>
            <a:ext cx="23734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Trudy’s </a:t>
            </a:r>
          </a:p>
          <a:p>
            <a:r>
              <a:rPr lang="en-US" sz="2200" dirty="0" smtClean="0">
                <a:latin typeface="cmr10"/>
                <a:cs typeface="cmr10"/>
              </a:rPr>
              <a:t>balance = 550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75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85185E-6 L 2.77778E-7 -0.28403 " pathEditMode="relative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022622" y="5741442"/>
            <a:ext cx="23734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Trudy’s </a:t>
            </a:r>
          </a:p>
          <a:p>
            <a:r>
              <a:rPr lang="en-US" sz="2200" dirty="0" smtClean="0">
                <a:latin typeface="cmr10"/>
                <a:cs typeface="cmr10"/>
              </a:rPr>
              <a:t>balance = 450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2622" y="5741442"/>
            <a:ext cx="23734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Trudy’s </a:t>
            </a:r>
          </a:p>
          <a:p>
            <a:r>
              <a:rPr lang="en-US" sz="2200" dirty="0" smtClean="0">
                <a:latin typeface="cmr10"/>
                <a:cs typeface="cmr10"/>
              </a:rPr>
              <a:t>balance = 450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65900" y="5741442"/>
            <a:ext cx="1656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Sara’s</a:t>
            </a:r>
          </a:p>
          <a:p>
            <a:r>
              <a:rPr lang="en-US" sz="2200" dirty="0" smtClean="0">
                <a:latin typeface="cmr10"/>
                <a:cs typeface="cmr10"/>
              </a:rPr>
              <a:t>balance = 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747911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bx10"/>
                <a:cs typeface="cmbx10"/>
              </a:rPr>
              <a:t>Example</a:t>
            </a:r>
            <a:r>
              <a:rPr lang="en-US" sz="2800" dirty="0" smtClean="0">
                <a:latin typeface="cmr10"/>
                <a:cs typeface="cmr10"/>
              </a:rPr>
              <a:t>: Sara transfers $100 to Trudy</a:t>
            </a:r>
          </a:p>
          <a:p>
            <a:r>
              <a:rPr lang="en-US" sz="2800" dirty="0" smtClean="0">
                <a:latin typeface="cmr10"/>
                <a:cs typeface="cmr10"/>
              </a:rPr>
              <a:t>Power stops in the middle </a:t>
            </a:r>
          </a:p>
          <a:p>
            <a:endParaRPr lang="en-US" sz="2800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5592100"/>
            <a:ext cx="1265900" cy="126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800" y="5749265"/>
            <a:ext cx="1398863" cy="951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611" y="5641622"/>
            <a:ext cx="1216378" cy="12163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800" y="3765187"/>
            <a:ext cx="1162981" cy="87164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0" y="4995333"/>
            <a:ext cx="9144000" cy="4233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22622" y="3795074"/>
            <a:ext cx="23734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Trudy’s </a:t>
            </a:r>
          </a:p>
          <a:p>
            <a:r>
              <a:rPr lang="en-US" sz="2200" dirty="0" smtClean="0">
                <a:latin typeface="cmr10"/>
                <a:cs typeface="cmr10"/>
              </a:rPr>
              <a:t>balance = 550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09760" y="2987554"/>
            <a:ext cx="4062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mbx10"/>
                <a:cs typeface="cmbx10"/>
              </a:rPr>
              <a:t>At this point, power fails</a:t>
            </a:r>
            <a:endParaRPr lang="en-US" sz="2400" dirty="0">
              <a:solidFill>
                <a:srgbClr val="FF0000"/>
              </a:solidFill>
              <a:latin typeface="cmbx10"/>
              <a:cs typeface="cmbx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42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bx10"/>
                <a:cs typeface="cmbx10"/>
              </a:rPr>
              <a:t>Transaction</a:t>
            </a:r>
            <a:r>
              <a:rPr lang="en-US" dirty="0" smtClean="0">
                <a:latin typeface="cmr10"/>
                <a:cs typeface="cmr10"/>
              </a:rPr>
              <a:t>: a sequence of operations all takes place, or none take place.</a:t>
            </a:r>
          </a:p>
          <a:p>
            <a:r>
              <a:rPr lang="en-US" dirty="0" smtClean="0">
                <a:latin typeface="cmr10"/>
                <a:cs typeface="cmr10"/>
              </a:rPr>
              <a:t>Transactions should be atomic</a:t>
            </a:r>
          </a:p>
          <a:p>
            <a:endParaRPr lang="en-US" dirty="0" smtClean="0">
              <a:latin typeface="cmbx10"/>
              <a:cs typeface="cmbx10"/>
            </a:endParaRPr>
          </a:p>
          <a:p>
            <a:pPr lvl="1"/>
            <a:endParaRPr lang="en-US" dirty="0" smtClean="0">
              <a:latin typeface="cmbx10"/>
              <a:cs typeface="cmbx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85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bx10"/>
                <a:cs typeface="cmbx10"/>
              </a:rPr>
              <a:t>Problem: </a:t>
            </a:r>
            <a:r>
              <a:rPr lang="en-US" dirty="0" smtClean="0">
                <a:latin typeface="cmr10"/>
                <a:cs typeface="cmr10"/>
              </a:rPr>
              <a:t>how to guarantee atomicity? </a:t>
            </a:r>
          </a:p>
          <a:p>
            <a:r>
              <a:rPr lang="en-US" dirty="0" smtClean="0">
                <a:latin typeface="cmbx10"/>
                <a:cs typeface="cmbx10"/>
              </a:rPr>
              <a:t>Solution</a:t>
            </a:r>
            <a:r>
              <a:rPr lang="en-US" dirty="0" smtClean="0">
                <a:latin typeface="cmr10"/>
                <a:cs typeface="cmr10"/>
              </a:rPr>
              <a:t>: use a log		(in disk )</a:t>
            </a:r>
          </a:p>
          <a:p>
            <a:r>
              <a:rPr lang="en-US" dirty="0" smtClean="0">
                <a:latin typeface="cmr10"/>
                <a:cs typeface="cmr10"/>
              </a:rPr>
              <a:t>All data changes are recorded in the log</a:t>
            </a:r>
          </a:p>
          <a:p>
            <a:r>
              <a:rPr lang="en-US" dirty="0" smtClean="0">
                <a:latin typeface="cmr10"/>
                <a:cs typeface="cmr10"/>
              </a:rPr>
              <a:t>After power failure, examine log </a:t>
            </a:r>
          </a:p>
          <a:p>
            <a:r>
              <a:rPr lang="en-US" dirty="0" smtClean="0">
                <a:latin typeface="cmr10"/>
                <a:cs typeface="cmr10"/>
              </a:rPr>
              <a:t>Undo changes by unfinished transactions </a:t>
            </a:r>
          </a:p>
          <a:p>
            <a:endParaRPr lang="en-US" dirty="0" smtClean="0">
              <a:latin typeface="cmbx10"/>
              <a:cs typeface="cmbx10"/>
            </a:endParaRPr>
          </a:p>
          <a:p>
            <a:pPr lvl="1"/>
            <a:endParaRPr lang="en-US" dirty="0" smtClean="0">
              <a:latin typeface="cmbx10"/>
              <a:cs typeface="cmbx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067" y="5534096"/>
            <a:ext cx="1398863" cy="95135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55837" y="5108219"/>
            <a:ext cx="7573956" cy="20405"/>
          </a:xfrm>
          <a:prstGeom prst="line">
            <a:avLst/>
          </a:prstGeom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30583" y="5208646"/>
            <a:ext cx="2438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42057" y="5783199"/>
            <a:ext cx="484330" cy="268111"/>
          </a:xfrm>
          <a:prstGeom prst="rect">
            <a:avLst/>
          </a:prstGeom>
          <a:pattFill prst="smGrid">
            <a:fgClr>
              <a:prstClr val="black"/>
            </a:fgClr>
            <a:bgClr>
              <a:prstClr val="white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01235" y="5801543"/>
            <a:ext cx="484330" cy="268111"/>
          </a:xfrm>
          <a:prstGeom prst="rect">
            <a:avLst/>
          </a:prstGeom>
          <a:pattFill prst="smGrid">
            <a:fgClr>
              <a:prstClr val="black"/>
            </a:fgClr>
            <a:bgClr>
              <a:prstClr val="white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69305" y="6219694"/>
            <a:ext cx="484330" cy="268111"/>
          </a:xfrm>
          <a:prstGeom prst="rect">
            <a:avLst/>
          </a:prstGeom>
          <a:pattFill prst="smGrid">
            <a:fgClr>
              <a:prstClr val="black"/>
            </a:fgClr>
            <a:bgClr>
              <a:prstClr val="white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378205" y="5223457"/>
            <a:ext cx="2438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Log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78205" y="5798260"/>
            <a:ext cx="1763237" cy="293027"/>
          </a:xfrm>
          <a:prstGeom prst="rect">
            <a:avLst/>
          </a:prstGeom>
          <a:pattFill prst="ltVert">
            <a:fgClr>
              <a:schemeClr val="tx1"/>
            </a:fgClr>
            <a:bgClr>
              <a:prstClr val="white"/>
            </a:bgClr>
          </a:patt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8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cmr10"/>
                <a:cs typeface="cmr10"/>
              </a:rPr>
              <a:t>Data integrity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Concurrency				(fix with locking)</a:t>
            </a:r>
            <a:endParaRPr lang="en-US" dirty="0" smtClean="0">
              <a:latin typeface="cmr10"/>
              <a:cs typeface="cmr10"/>
            </a:endParaRPr>
          </a:p>
          <a:p>
            <a:pPr lvl="1"/>
            <a:r>
              <a:rPr lang="en-US" dirty="0" smtClean="0">
                <a:latin typeface="cmr10"/>
                <a:cs typeface="cmr10"/>
              </a:rPr>
              <a:t>System </a:t>
            </a:r>
            <a:r>
              <a:rPr lang="en-US" dirty="0" smtClean="0">
                <a:latin typeface="cmr10"/>
                <a:cs typeface="cmr10"/>
              </a:rPr>
              <a:t>failure			(fix with logging)</a:t>
            </a:r>
            <a:endParaRPr lang="en-US" dirty="0" smtClean="0">
              <a:latin typeface="cmr10"/>
              <a:cs typeface="cmr10"/>
            </a:endParaRPr>
          </a:p>
          <a:p>
            <a:pPr lvl="1"/>
            <a:endParaRPr lang="en-US" dirty="0">
              <a:latin typeface="cmr10"/>
              <a:cs typeface="cmr10"/>
            </a:endParaRPr>
          </a:p>
          <a:p>
            <a:r>
              <a:rPr lang="en-US" dirty="0" smtClean="0">
                <a:latin typeface="cmbx10"/>
                <a:cs typeface="cmbx10"/>
              </a:rPr>
              <a:t>ACID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Atomicity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Consistency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Isolation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Durability</a:t>
            </a:r>
          </a:p>
          <a:p>
            <a:pPr lvl="1"/>
            <a:endParaRPr lang="en-US" dirty="0">
              <a:latin typeface="cmr10"/>
              <a:cs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90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History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212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mr10"/>
                <a:cs typeface="cmr10"/>
              </a:rPr>
              <a:t>Summary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Speed							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Affordability						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Resilience to system failure				</a:t>
            </a: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Relational databases: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Normalize data into multiple tables 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ACID (locking &amp; logging)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SQL </a:t>
            </a:r>
          </a:p>
          <a:p>
            <a:pPr lvl="1"/>
            <a:endParaRPr lang="en-US" dirty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Design decisions are motivated by hardware</a:t>
            </a:r>
          </a:p>
          <a:p>
            <a:pPr marL="0" indent="0">
              <a:buNone/>
            </a:pPr>
            <a:endParaRPr lang="en-US" dirty="0" smtClean="0">
              <a:latin typeface="cmr10"/>
              <a:cs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85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3422"/>
            <a:ext cx="86868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 smtClean="0">
                <a:latin typeface="cmr10"/>
                <a:cs typeface="cmr10"/>
              </a:rPr>
              <a:t>		Today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92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What changed in hardware?</a:t>
            </a:r>
          </a:p>
          <a:p>
            <a:r>
              <a:rPr lang="en-US" b="1" dirty="0" smtClean="0">
                <a:latin typeface="cmr10"/>
                <a:cs typeface="cmr10"/>
              </a:rPr>
              <a:t>How does it affect database design?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92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Introduction 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59801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Different architectures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Performance 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Data integrity 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User interface</a:t>
            </a:r>
          </a:p>
          <a:p>
            <a:endParaRPr lang="en-US" dirty="0" smtClean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“Which database system is right for me?” </a:t>
            </a:r>
          </a:p>
          <a:p>
            <a:endParaRPr lang="en-US" dirty="0" smtClean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Not a survey. </a:t>
            </a:r>
            <a:r>
              <a:rPr lang="en-US" dirty="0">
                <a:latin typeface="cmr10"/>
                <a:cs typeface="cmr10"/>
              </a:rPr>
              <a:t>P</a:t>
            </a:r>
            <a:r>
              <a:rPr lang="en-US" dirty="0" smtClean="0">
                <a:latin typeface="cmr10"/>
                <a:cs typeface="cmr10"/>
              </a:rPr>
              <a:t>rovide reasoning tools. </a:t>
            </a:r>
            <a:endParaRPr lang="en-US" dirty="0">
              <a:latin typeface="cmr10"/>
              <a:cs typeface="cmr10"/>
            </a:endParaRPr>
          </a:p>
          <a:p>
            <a:endParaRPr lang="en-US" dirty="0" smtClean="0">
              <a:latin typeface="cmr10"/>
              <a:cs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90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b="1" dirty="0" smtClean="0">
                <a:latin typeface="cmr10"/>
                <a:cs typeface="cmr10"/>
              </a:rPr>
              <a:t>Disk is 10</a:t>
            </a:r>
            <a:r>
              <a:rPr lang="en-US" sz="3000" b="1" baseline="30000" dirty="0" smtClean="0">
                <a:latin typeface="cmr10"/>
                <a:cs typeface="cmr10"/>
              </a:rPr>
              <a:t>7</a:t>
            </a:r>
            <a:r>
              <a:rPr lang="en-US" sz="3000" b="1" dirty="0" smtClean="0">
                <a:latin typeface="cmr10"/>
                <a:cs typeface="cmr10"/>
              </a:rPr>
              <a:t> times cheaper</a:t>
            </a:r>
          </a:p>
          <a:p>
            <a:r>
              <a:rPr lang="en-US" sz="3000" b="1" dirty="0" smtClean="0">
                <a:latin typeface="cmr10"/>
                <a:cs typeface="cmr10"/>
              </a:rPr>
              <a:t>Main memory is 10</a:t>
            </a:r>
            <a:r>
              <a:rPr lang="en-US" sz="3000" b="1" baseline="30000" dirty="0" smtClean="0">
                <a:latin typeface="cmr10"/>
                <a:cs typeface="cmr10"/>
              </a:rPr>
              <a:t>6</a:t>
            </a:r>
            <a:r>
              <a:rPr lang="en-US" sz="3000" b="1" dirty="0" smtClean="0">
                <a:latin typeface="cmr10"/>
                <a:cs typeface="cmr10"/>
              </a:rPr>
              <a:t> times cheaper</a:t>
            </a:r>
          </a:p>
        </p:txBody>
      </p:sp>
      <p:pic>
        <p:nvPicPr>
          <p:cNvPr id="5" name="Picture 4" descr="grap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508" y="2950309"/>
            <a:ext cx="7375838" cy="369602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65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Disk is now dirt cheap	</a:t>
            </a:r>
          </a:p>
          <a:p>
            <a:r>
              <a:rPr lang="en-US" dirty="0" smtClean="0">
                <a:latin typeface="cmr10"/>
                <a:cs typeface="cmr10"/>
              </a:rPr>
              <a:t>Organizations keep all historical </a:t>
            </a:r>
            <a:r>
              <a:rPr lang="en-US" dirty="0" smtClean="0">
                <a:latin typeface="cmr10"/>
                <a:cs typeface="cmr10"/>
              </a:rPr>
              <a:t>data</a:t>
            </a:r>
          </a:p>
          <a:p>
            <a:r>
              <a:rPr lang="en-US" dirty="0" smtClean="0">
                <a:latin typeface="cmr10"/>
                <a:cs typeface="cmr10"/>
              </a:rPr>
              <a:t>Business intelligence</a:t>
            </a:r>
            <a:endParaRPr lang="en-US" dirty="0" smtClean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E.g. Amazon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revenues from product X on date Y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which products are bought together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5289" y="5062027"/>
            <a:ext cx="2211806" cy="150422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20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latin typeface="cmr10"/>
                <a:cs typeface="cmr10"/>
              </a:rPr>
              <a:t>Traditional system architecture: </a:t>
            </a:r>
          </a:p>
          <a:p>
            <a:endParaRPr lang="en-US" sz="3600" b="1" dirty="0">
              <a:latin typeface="cmr10"/>
              <a:cs typeface="cmr10"/>
            </a:endParaRPr>
          </a:p>
          <a:p>
            <a:endParaRPr lang="en-US" sz="3600" b="1" dirty="0" smtClean="0">
              <a:latin typeface="cmr10"/>
              <a:cs typeface="cmr10"/>
            </a:endParaRPr>
          </a:p>
          <a:p>
            <a:endParaRPr lang="en-US" sz="3600" b="1" dirty="0">
              <a:latin typeface="cmr10"/>
              <a:cs typeface="cmr10"/>
            </a:endParaRPr>
          </a:p>
          <a:p>
            <a:endParaRPr lang="en-US" sz="3600" b="1" dirty="0" smtClean="0">
              <a:latin typeface="cmr10"/>
              <a:cs typeface="cmr10"/>
            </a:endParaRPr>
          </a:p>
          <a:p>
            <a:endParaRPr lang="en-US" sz="3600" b="1" dirty="0">
              <a:latin typeface="cmr10"/>
              <a:cs typeface="cmr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65" y="3181384"/>
            <a:ext cx="1239835" cy="1239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7840" y="3392033"/>
            <a:ext cx="1030250" cy="1027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9578" y="3154546"/>
            <a:ext cx="1199322" cy="11993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4638041"/>
            <a:ext cx="16189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cmr10"/>
                <a:cs typeface="cmr10"/>
              </a:rPr>
              <a:t>End users</a:t>
            </a:r>
            <a:endParaRPr lang="en-US" sz="2600" dirty="0">
              <a:latin typeface="cmr10"/>
              <a:cs typeface="cmr1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72653" y="4419313"/>
            <a:ext cx="218635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smtClean="0">
                <a:latin typeface="cmr10"/>
                <a:cs typeface="cmr10"/>
              </a:rPr>
              <a:t>Transactional </a:t>
            </a:r>
          </a:p>
          <a:p>
            <a:pPr algn="ctr"/>
            <a:r>
              <a:rPr lang="en-US" sz="2600" dirty="0" smtClean="0">
                <a:latin typeface="cmr10"/>
                <a:cs typeface="cmr10"/>
              </a:rPr>
              <a:t>Database</a:t>
            </a:r>
            <a:endParaRPr lang="en-US" sz="2600" dirty="0">
              <a:latin typeface="cmr10"/>
              <a:cs typeface="cmr1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55431" y="4419313"/>
            <a:ext cx="184023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smtClean="0">
                <a:latin typeface="cmr10"/>
                <a:cs typeface="cmr10"/>
              </a:rPr>
              <a:t>Business</a:t>
            </a:r>
          </a:p>
          <a:p>
            <a:pPr algn="ctr"/>
            <a:r>
              <a:rPr lang="en-US" sz="2600" dirty="0" smtClean="0">
                <a:latin typeface="cmr10"/>
                <a:cs typeface="cmr10"/>
              </a:rPr>
              <a:t>Intelligence</a:t>
            </a:r>
            <a:endParaRPr lang="en-US" sz="2600" dirty="0">
              <a:latin typeface="cmr10"/>
              <a:cs typeface="cmr10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2441346" y="3686239"/>
            <a:ext cx="746641" cy="234698"/>
          </a:xfrm>
          <a:prstGeom prst="leftRightArrow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5557785" y="3686239"/>
            <a:ext cx="746641" cy="234698"/>
          </a:xfrm>
          <a:prstGeom prst="leftRightArrow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005622" y="3038723"/>
            <a:ext cx="17475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transactions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02965" y="2864477"/>
            <a:ext cx="1747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mr10"/>
                <a:cs typeface="cmr10"/>
              </a:rPr>
              <a:t>Analytical queries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97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9138356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 dirty="0" smtClean="0">
                <a:latin typeface="cmbx10"/>
                <a:cs typeface="cmbx10"/>
              </a:rPr>
              <a:t>Problem</a:t>
            </a:r>
            <a:r>
              <a:rPr lang="en-US" sz="3600" b="1" dirty="0" smtClean="0">
                <a:latin typeface="cmr10"/>
                <a:cs typeface="cmr10"/>
              </a:rPr>
              <a:t>: </a:t>
            </a:r>
          </a:p>
          <a:p>
            <a:pPr lvl="1"/>
            <a:r>
              <a:rPr lang="en-US" sz="3200" dirty="0">
                <a:latin typeface="cmr10"/>
                <a:cs typeface="cmr10"/>
              </a:rPr>
              <a:t>A</a:t>
            </a:r>
            <a:r>
              <a:rPr lang="en-US" sz="3200" dirty="0" smtClean="0">
                <a:latin typeface="cmr10"/>
                <a:cs typeface="cmr10"/>
              </a:rPr>
              <a:t>nalytical queries are expensive </a:t>
            </a:r>
          </a:p>
          <a:p>
            <a:pPr lvl="2"/>
            <a:r>
              <a:rPr lang="en-US" sz="2800" dirty="0" smtClean="0">
                <a:latin typeface="cmr10"/>
                <a:cs typeface="cmr10"/>
              </a:rPr>
              <a:t>Touch a lot of data </a:t>
            </a:r>
          </a:p>
          <a:p>
            <a:pPr lvl="2"/>
            <a:r>
              <a:rPr lang="en-US" sz="2800" dirty="0" smtClean="0">
                <a:latin typeface="cmr10"/>
                <a:cs typeface="cmr10"/>
              </a:rPr>
              <a:t>Disk access</a:t>
            </a:r>
          </a:p>
          <a:p>
            <a:pPr lvl="2"/>
            <a:r>
              <a:rPr lang="en-US" sz="2800" dirty="0" smtClean="0">
                <a:latin typeface="cmr10"/>
                <a:cs typeface="cmr10"/>
              </a:rPr>
              <a:t>Locks</a:t>
            </a:r>
          </a:p>
          <a:p>
            <a:pPr lvl="1"/>
            <a:endParaRPr lang="en-US" sz="3200" b="1" dirty="0" smtClean="0">
              <a:latin typeface="cmr10"/>
              <a:cs typeface="cmr10"/>
            </a:endParaRPr>
          </a:p>
          <a:p>
            <a:pPr lvl="1"/>
            <a:r>
              <a:rPr lang="en-US" sz="3200" dirty="0">
                <a:latin typeface="cmr10"/>
                <a:cs typeface="cmr10"/>
              </a:rPr>
              <a:t>T</a:t>
            </a:r>
            <a:r>
              <a:rPr lang="en-US" sz="3200" dirty="0" smtClean="0">
                <a:latin typeface="cmr10"/>
                <a:cs typeface="cmr10"/>
              </a:rPr>
              <a:t>hey slow down transactions. </a:t>
            </a:r>
          </a:p>
          <a:p>
            <a:pPr lvl="1"/>
            <a:endParaRPr lang="en-US" sz="3200" b="1" dirty="0" smtClean="0">
              <a:latin typeface="cmr10"/>
              <a:cs typeface="cmr10"/>
            </a:endParaRPr>
          </a:p>
          <a:p>
            <a:pPr lvl="1"/>
            <a:r>
              <a:rPr lang="en-US" sz="3200" dirty="0" smtClean="0">
                <a:latin typeface="cmr10"/>
                <a:cs typeface="cmr10"/>
              </a:rPr>
              <a:t>End-users wait longer</a:t>
            </a:r>
          </a:p>
          <a:p>
            <a:pPr lvl="1"/>
            <a:endParaRPr lang="en-US" sz="3200" b="1" dirty="0" smtClean="0">
              <a:latin typeface="cmr10"/>
              <a:cs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2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455356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cmbx10"/>
                <a:cs typeface="cmbx10"/>
              </a:rPr>
              <a:t>Solution</a:t>
            </a:r>
            <a:r>
              <a:rPr lang="en-US" sz="3600" b="1" dirty="0" smtClean="0">
                <a:latin typeface="cmr10"/>
                <a:cs typeface="cmr10"/>
              </a:rPr>
              <a:t>: </a:t>
            </a:r>
            <a:r>
              <a:rPr lang="en-US" sz="3200" b="1" dirty="0" smtClean="0">
                <a:latin typeface="cmr10"/>
                <a:cs typeface="cmr10"/>
              </a:rPr>
              <a:t>split database</a:t>
            </a:r>
          </a:p>
          <a:p>
            <a:endParaRPr lang="en-US" b="1" dirty="0">
              <a:latin typeface="cmr10"/>
              <a:cs typeface="cmr10"/>
            </a:endParaRPr>
          </a:p>
          <a:p>
            <a:endParaRPr lang="en-US" sz="3200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endParaRPr lang="en-US" sz="3200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endParaRPr lang="en-US" sz="3200" b="1" dirty="0" smtClean="0">
              <a:latin typeface="cmr10"/>
              <a:cs typeface="cmr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5" y="3461984"/>
            <a:ext cx="1239835" cy="1239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0369" y="3672633"/>
            <a:ext cx="1030250" cy="102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7739" y="2997842"/>
            <a:ext cx="1560340" cy="1728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3879" y="3461984"/>
            <a:ext cx="1199322" cy="11993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4918641"/>
            <a:ext cx="16189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latin typeface="cmr10"/>
                <a:cs typeface="cmr10"/>
              </a:rPr>
              <a:t>End users</a:t>
            </a:r>
            <a:endParaRPr lang="en-US" sz="2600" dirty="0">
              <a:latin typeface="cmr10"/>
              <a:cs typeface="cmr1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24627" y="4699913"/>
            <a:ext cx="218635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smtClean="0">
                <a:latin typeface="cmr10"/>
                <a:cs typeface="cmr10"/>
              </a:rPr>
              <a:t>Transactional </a:t>
            </a:r>
          </a:p>
          <a:p>
            <a:pPr algn="ctr"/>
            <a:r>
              <a:rPr lang="en-US" sz="2600" dirty="0" smtClean="0">
                <a:latin typeface="cmr10"/>
                <a:cs typeface="cmr10"/>
              </a:rPr>
              <a:t>Database</a:t>
            </a:r>
            <a:endParaRPr lang="en-US" sz="2600" dirty="0">
              <a:latin typeface="cmr10"/>
              <a:cs typeface="cmr1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18380" y="4701819"/>
            <a:ext cx="168686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smtClean="0">
                <a:latin typeface="cmr10"/>
                <a:cs typeface="cmr10"/>
              </a:rPr>
              <a:t>Data</a:t>
            </a:r>
          </a:p>
          <a:p>
            <a:pPr algn="ctr"/>
            <a:r>
              <a:rPr lang="en-US" sz="2600" dirty="0" smtClean="0">
                <a:latin typeface="cmr10"/>
                <a:cs typeface="cmr10"/>
              </a:rPr>
              <a:t>warehouse</a:t>
            </a:r>
            <a:endParaRPr lang="en-US" sz="2600" dirty="0">
              <a:latin typeface="cmr10"/>
              <a:cs typeface="cmr1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39732" y="4726751"/>
            <a:ext cx="184023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smtClean="0">
                <a:latin typeface="cmr10"/>
                <a:cs typeface="cmr10"/>
              </a:rPr>
              <a:t>Business</a:t>
            </a:r>
          </a:p>
          <a:p>
            <a:pPr algn="ctr"/>
            <a:r>
              <a:rPr lang="en-US" sz="2600" dirty="0" smtClean="0">
                <a:latin typeface="cmr10"/>
                <a:cs typeface="cmr10"/>
              </a:rPr>
              <a:t>Intelligence</a:t>
            </a:r>
            <a:endParaRPr lang="en-US" sz="2600" dirty="0">
              <a:latin typeface="cmr10"/>
              <a:cs typeface="cmr10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1618978" y="3966839"/>
            <a:ext cx="746641" cy="234698"/>
          </a:xfrm>
          <a:prstGeom prst="leftRightArrow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6658302" y="3954107"/>
            <a:ext cx="746641" cy="234698"/>
          </a:xfrm>
          <a:prstGeom prst="leftRightArrow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3856545" y="3954107"/>
            <a:ext cx="621219" cy="234698"/>
          </a:xfrm>
          <a:prstGeom prst="rightArrow">
            <a:avLst/>
          </a:prstGeom>
          <a:solidFill>
            <a:srgbClr val="EEECE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78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mr10"/>
                <a:cs typeface="cmr10"/>
              </a:rPr>
              <a:t>Different workloads</a:t>
            </a:r>
          </a:p>
          <a:p>
            <a:r>
              <a:rPr lang="en-US" sz="3600" dirty="0" smtClean="0">
                <a:latin typeface="cmr10"/>
                <a:cs typeface="cmr10"/>
              </a:rPr>
              <a:t>Different internal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502" y="4186273"/>
            <a:ext cx="1030250" cy="1027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5628" y="3946384"/>
            <a:ext cx="1560340" cy="17289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3760" y="5213553"/>
            <a:ext cx="218635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smtClean="0">
                <a:latin typeface="cmr10"/>
                <a:cs typeface="cmr10"/>
              </a:rPr>
              <a:t>Transactional </a:t>
            </a:r>
          </a:p>
          <a:p>
            <a:pPr algn="ctr"/>
            <a:r>
              <a:rPr lang="en-US" sz="2600" dirty="0" smtClean="0">
                <a:latin typeface="cmr10"/>
                <a:cs typeface="cmr10"/>
              </a:rPr>
              <a:t>Database</a:t>
            </a:r>
            <a:endParaRPr lang="en-US" sz="2600" dirty="0">
              <a:latin typeface="cmr10"/>
              <a:cs typeface="cmr1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6269" y="5650361"/>
            <a:ext cx="168686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smtClean="0">
                <a:latin typeface="cmr10"/>
                <a:cs typeface="cmr10"/>
              </a:rPr>
              <a:t>Data</a:t>
            </a:r>
          </a:p>
          <a:p>
            <a:pPr algn="ctr"/>
            <a:r>
              <a:rPr lang="en-US" sz="2600" dirty="0" smtClean="0">
                <a:latin typeface="cmr10"/>
                <a:cs typeface="cmr10"/>
              </a:rPr>
              <a:t>warehouse</a:t>
            </a:r>
            <a:endParaRPr lang="en-US" sz="2600" dirty="0">
              <a:latin typeface="cmr10"/>
              <a:cs typeface="cmr1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18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3890212"/>
            <a:ext cx="8967537" cy="287421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bx10"/>
                <a:cs typeface="cmbx10"/>
              </a:rPr>
              <a:t>Example analytical queries</a:t>
            </a:r>
            <a:endParaRPr lang="en-US" dirty="0" smtClean="0">
              <a:latin typeface="cmr10"/>
              <a:cs typeface="cmr10"/>
            </a:endParaRPr>
          </a:p>
          <a:p>
            <a:pPr lvl="1"/>
            <a:r>
              <a:rPr lang="en-US" dirty="0" smtClean="0">
                <a:latin typeface="cmr10"/>
                <a:cs typeface="cmr10"/>
              </a:rPr>
              <a:t>How long is delivery? (2 columns, all rows)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Revenue </a:t>
            </a:r>
            <a:r>
              <a:rPr lang="en-US" dirty="0" smtClean="0">
                <a:latin typeface="cmr10"/>
                <a:cs typeface="cmr10"/>
              </a:rPr>
              <a:t>from product X</a:t>
            </a:r>
            <a:r>
              <a:rPr lang="en-US" dirty="0" smtClean="0">
                <a:latin typeface="cmr10"/>
                <a:cs typeface="cmr10"/>
              </a:rPr>
              <a:t>? </a:t>
            </a:r>
            <a:r>
              <a:rPr lang="en-US" dirty="0" smtClean="0">
                <a:latin typeface="cmr10"/>
                <a:cs typeface="cmr10"/>
              </a:rPr>
              <a:t>(2 columns, all rows) </a:t>
            </a:r>
          </a:p>
          <a:p>
            <a:r>
              <a:rPr lang="en-US" dirty="0" smtClean="0">
                <a:latin typeface="cmbx10"/>
                <a:cs typeface="cmbx10"/>
              </a:rPr>
              <a:t>Problem: 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Data is stored row by row</a:t>
            </a:r>
            <a:endParaRPr lang="en-US" dirty="0" smtClean="0">
              <a:latin typeface="cmr10"/>
              <a:cs typeface="cmr10"/>
            </a:endParaRPr>
          </a:p>
          <a:p>
            <a:pPr lvl="1"/>
            <a:endParaRPr lang="en-US" dirty="0" smtClean="0">
              <a:latin typeface="cmr10"/>
              <a:cs typeface="cmr1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734751"/>
              </p:ext>
            </p:extLst>
          </p:nvPr>
        </p:nvGraphicFramePr>
        <p:xfrm>
          <a:off x="430457" y="1751264"/>
          <a:ext cx="8408743" cy="1558648"/>
        </p:xfrm>
        <a:graphic>
          <a:graphicData uri="http://schemas.openxmlformats.org/drawingml/2006/table">
            <a:tbl>
              <a:tblPr/>
              <a:tblGrid>
                <a:gridCol w="934305"/>
                <a:gridCol w="969326"/>
                <a:gridCol w="899282"/>
                <a:gridCol w="934305"/>
                <a:gridCol w="934305"/>
                <a:gridCol w="934305"/>
                <a:gridCol w="934305"/>
                <a:gridCol w="934305"/>
                <a:gridCol w="934305"/>
              </a:tblGrid>
              <a:tr h="64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order</a:t>
                      </a:r>
                    </a:p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id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cust</a:t>
                      </a:r>
                      <a:endParaRPr lang="en-US" sz="1700" b="0" i="0" u="none" strike="noStrike" dirty="0" smtClean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id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product</a:t>
                      </a:r>
                      <a:r>
                        <a:rPr lang="en-US" sz="1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 </a:t>
                      </a:r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id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price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order</a:t>
                      </a:r>
                    </a:p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date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receipt</a:t>
                      </a:r>
                    </a:p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date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priority 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status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comment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3405"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  <a:r>
                        <a:rPr lang="sk-SK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sk-SK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  <a:r>
                        <a:rPr lang="sk-SK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sk-SK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  <a:r>
                        <a:rPr lang="sk-SK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sk-SK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  <a:r>
                        <a:rPr lang="sk-SK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sk-SK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  <a:r>
                        <a:rPr lang="sk-SK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sk-SK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4169900" y="1751264"/>
            <a:ext cx="1869655" cy="1580444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14356" y="1751264"/>
            <a:ext cx="1869655" cy="1580444"/>
          </a:xfrm>
          <a:prstGeom prst="rect">
            <a:avLst/>
          </a:prstGeom>
          <a:noFill/>
          <a:ln w="127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4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3890212"/>
            <a:ext cx="8967537" cy="287421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cmbx10"/>
                <a:cs typeface="cmbx10"/>
              </a:rPr>
              <a:t>Solution: column-store </a:t>
            </a:r>
            <a:endParaRPr lang="en-US" sz="3600" b="1" dirty="0" smtClean="0">
              <a:latin typeface="cmr10"/>
              <a:cs typeface="cmr10"/>
            </a:endParaRPr>
          </a:p>
          <a:p>
            <a:pPr lvl="1"/>
            <a:r>
              <a:rPr lang="en-US" b="1" dirty="0" smtClean="0">
                <a:latin typeface="cmr10"/>
                <a:cs typeface="cmr10"/>
              </a:rPr>
              <a:t>Each column is stored separately</a:t>
            </a:r>
            <a:endParaRPr lang="en-US" b="1" dirty="0">
              <a:latin typeface="cmr10"/>
              <a:cs typeface="cmr10"/>
            </a:endParaRPr>
          </a:p>
          <a:p>
            <a:pPr lvl="1"/>
            <a:r>
              <a:rPr lang="en-US" b="1" dirty="0" smtClean="0">
                <a:latin typeface="cmr10"/>
                <a:cs typeface="cmr10"/>
              </a:rPr>
              <a:t>Good for analytical queries</a:t>
            </a:r>
          </a:p>
          <a:p>
            <a:pPr lvl="1"/>
            <a:r>
              <a:rPr lang="en-US" b="1" dirty="0" smtClean="0">
                <a:latin typeface="cmr10"/>
                <a:cs typeface="cmr10"/>
              </a:rPr>
              <a:t>Changes entire architecture </a:t>
            </a:r>
          </a:p>
          <a:p>
            <a:pPr lvl="1"/>
            <a:r>
              <a:rPr lang="en-US" b="1" dirty="0" smtClean="0">
                <a:latin typeface="cmr10"/>
                <a:cs typeface="cmr10"/>
              </a:rPr>
              <a:t>Examples: </a:t>
            </a:r>
            <a:r>
              <a:rPr lang="en-US" b="1" dirty="0" err="1" smtClean="0">
                <a:latin typeface="cmr10"/>
                <a:cs typeface="cmr10"/>
              </a:rPr>
              <a:t>Vertica</a:t>
            </a:r>
            <a:r>
              <a:rPr lang="en-US" b="1" dirty="0" smtClean="0">
                <a:latin typeface="cmr10"/>
                <a:cs typeface="cmr10"/>
              </a:rPr>
              <a:t>, </a:t>
            </a:r>
            <a:r>
              <a:rPr lang="en-US" b="1" dirty="0" err="1" smtClean="0">
                <a:latin typeface="cmr10"/>
                <a:cs typeface="cmr10"/>
              </a:rPr>
              <a:t>Vectorwise</a:t>
            </a:r>
            <a:r>
              <a:rPr lang="en-US" b="1" dirty="0" smtClean="0">
                <a:latin typeface="cmr10"/>
                <a:cs typeface="cmr10"/>
              </a:rPr>
              <a:t>, </a:t>
            </a:r>
            <a:r>
              <a:rPr lang="en-US" b="1" dirty="0" err="1" smtClean="0">
                <a:latin typeface="cmr10"/>
                <a:cs typeface="cmr10"/>
              </a:rPr>
              <a:t>Greenplum</a:t>
            </a:r>
            <a:r>
              <a:rPr lang="en-US" b="1" dirty="0" smtClean="0">
                <a:latin typeface="cmr10"/>
                <a:cs typeface="cmr10"/>
              </a:rPr>
              <a:t>, etc. </a:t>
            </a:r>
          </a:p>
          <a:p>
            <a:pPr lvl="1"/>
            <a:endParaRPr lang="en-US" b="1" dirty="0" smtClean="0">
              <a:latin typeface="cmr10"/>
              <a:cs typeface="cmr1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20829"/>
              </p:ext>
            </p:extLst>
          </p:nvPr>
        </p:nvGraphicFramePr>
        <p:xfrm>
          <a:off x="227270" y="1804747"/>
          <a:ext cx="8823152" cy="1346200"/>
        </p:xfrm>
        <a:graphic>
          <a:graphicData uri="http://schemas.openxmlformats.org/drawingml/2006/table">
            <a:tbl>
              <a:tblPr/>
              <a:tblGrid>
                <a:gridCol w="894704"/>
                <a:gridCol w="96352"/>
                <a:gridCol w="894704"/>
                <a:gridCol w="96352"/>
                <a:gridCol w="894704"/>
                <a:gridCol w="96352"/>
                <a:gridCol w="894704"/>
                <a:gridCol w="96352"/>
                <a:gridCol w="894704"/>
                <a:gridCol w="96352"/>
                <a:gridCol w="894704"/>
                <a:gridCol w="96352"/>
                <a:gridCol w="894704"/>
                <a:gridCol w="96352"/>
                <a:gridCol w="894704"/>
                <a:gridCol w="96352"/>
                <a:gridCol w="894704"/>
              </a:tblGrid>
              <a:tr h="2730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order</a:t>
                      </a:r>
                    </a:p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id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cust</a:t>
                      </a:r>
                      <a:endParaRPr lang="en-US" sz="1700" b="0" i="0" u="none" strike="noStrike" dirty="0" smtClean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id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status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price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order</a:t>
                      </a:r>
                    </a:p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date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receipt</a:t>
                      </a:r>
                    </a:p>
                    <a:p>
                      <a:pPr algn="ctr" fontAlgn="b"/>
                      <a:r>
                        <a:rPr lang="en-US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date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priority 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clerk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comment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  <a:r>
                        <a:rPr lang="sk-SK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sk-SK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  <a:r>
                        <a:rPr lang="sk-SK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sk-SK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  <a:r>
                        <a:rPr lang="sk-SK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sk-SK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  <a:r>
                        <a:rPr lang="sk-SK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sk-SK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  <a:r>
                        <a:rPr lang="sk-SK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sk-SK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  <a:r>
                        <a:rPr lang="sk-SK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sk-SK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  <a:r>
                        <a:rPr lang="sk-SK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sk-SK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  <a:r>
                        <a:rPr lang="sk-SK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sk-SK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  <a:r>
                        <a:rPr lang="sk-SK" sz="1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...</a:t>
                      </a:r>
                      <a:endParaRPr lang="sk-SK" sz="17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sk-SK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 </a:t>
                      </a:r>
                    </a:p>
                  </a:txBody>
                  <a:tcPr marL="12700" marR="12700" marT="1270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cmr10"/>
                <a:cs typeface="cmr10"/>
              </a:rPr>
              <a:t>Today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062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How </a:t>
            </a:r>
            <a:r>
              <a:rPr lang="en-US" dirty="0" smtClean="0">
                <a:latin typeface="cmr10"/>
                <a:cs typeface="cmr10"/>
              </a:rPr>
              <a:t>are transactional databases </a:t>
            </a:r>
            <a:r>
              <a:rPr lang="en-US" dirty="0" smtClean="0">
                <a:latin typeface="cmr10"/>
                <a:cs typeface="cmr10"/>
              </a:rPr>
              <a:t>affected by hardware changes?</a:t>
            </a:r>
            <a:endParaRPr lang="en-US" dirty="0" smtClean="0">
              <a:latin typeface="cmr10"/>
              <a:cs typeface="cmr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7058" y="4031050"/>
            <a:ext cx="1030250" cy="1027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1316" y="5058330"/>
            <a:ext cx="218635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 smtClean="0">
                <a:latin typeface="cmr10"/>
                <a:cs typeface="cmr10"/>
              </a:rPr>
              <a:t>Transactional </a:t>
            </a:r>
          </a:p>
          <a:p>
            <a:pPr algn="ctr"/>
            <a:r>
              <a:rPr lang="en-US" sz="2600" dirty="0" smtClean="0">
                <a:latin typeface="cmr10"/>
                <a:cs typeface="cmr10"/>
              </a:rPr>
              <a:t>Database</a:t>
            </a:r>
            <a:endParaRPr lang="en-US" sz="2600" dirty="0">
              <a:latin typeface="cmr10"/>
              <a:cs typeface="cmr1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46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Main memory </a:t>
            </a:r>
            <a:r>
              <a:rPr lang="en-US" dirty="0" smtClean="0">
                <a:latin typeface="cmr10"/>
                <a:cs typeface="cmr10"/>
              </a:rPr>
              <a:t>is cheaper </a:t>
            </a:r>
          </a:p>
          <a:p>
            <a:r>
              <a:rPr lang="en-US" dirty="0" smtClean="0">
                <a:latin typeface="cmr10"/>
                <a:cs typeface="cmr10"/>
              </a:rPr>
              <a:t>Terabytes are affordable</a:t>
            </a:r>
            <a:endParaRPr lang="en-US" dirty="0" smtClean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Enough to store all transactional dat</a:t>
            </a:r>
            <a:r>
              <a:rPr lang="en-US" dirty="0">
                <a:latin typeface="cmr10"/>
                <a:cs typeface="cmr10"/>
              </a:rPr>
              <a:t>a</a:t>
            </a:r>
            <a:endParaRPr lang="en-US" dirty="0" smtClean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E.g. Amazon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Products list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User accounts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1911" y="4908187"/>
            <a:ext cx="1867232" cy="13994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75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Introduction 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5616"/>
            <a:ext cx="8229600" cy="52578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cmbx10"/>
                <a:cs typeface="cmbx10"/>
              </a:rPr>
              <a:t>Theme:</a:t>
            </a:r>
            <a:r>
              <a:rPr lang="en-US" sz="2800" dirty="0">
                <a:latin typeface="cmbx10"/>
                <a:cs typeface="cmbx10"/>
              </a:rPr>
              <a:t> </a:t>
            </a:r>
            <a:r>
              <a:rPr lang="en-US" sz="2800" dirty="0" smtClean="0">
                <a:latin typeface="cmr10"/>
                <a:cs typeface="cmr10"/>
              </a:rPr>
              <a:t>any trend in database technology can be traced to a trend in hardware</a:t>
            </a:r>
          </a:p>
          <a:p>
            <a:endParaRPr lang="en-US" sz="2800" b="1" dirty="0">
              <a:latin typeface="cmr10"/>
              <a:cs typeface="cmr10"/>
            </a:endParaRPr>
          </a:p>
          <a:p>
            <a:endParaRPr lang="en-US" sz="2800" b="1" dirty="0" smtClean="0">
              <a:latin typeface="cmr10"/>
              <a:cs typeface="cmr10"/>
            </a:endParaRPr>
          </a:p>
          <a:p>
            <a:endParaRPr lang="en-US" sz="2800" b="1" dirty="0">
              <a:latin typeface="cmr10"/>
              <a:cs typeface="cmr10"/>
            </a:endParaRPr>
          </a:p>
          <a:p>
            <a:endParaRPr lang="en-US" sz="2800" b="1" dirty="0" smtClean="0">
              <a:latin typeface="cmr10"/>
              <a:cs typeface="cmr10"/>
            </a:endParaRPr>
          </a:p>
          <a:p>
            <a:endParaRPr lang="en-US" sz="2800" b="1" dirty="0">
              <a:latin typeface="cmr10"/>
              <a:cs typeface="cmr10"/>
            </a:endParaRPr>
          </a:p>
          <a:p>
            <a:endParaRPr lang="en-US" sz="2800" b="1" dirty="0" smtClean="0">
              <a:latin typeface="cmr10"/>
              <a:cs typeface="cmr10"/>
            </a:endParaRPr>
          </a:p>
          <a:p>
            <a:r>
              <a:rPr lang="en-US" sz="2800" b="1" dirty="0" smtClean="0">
                <a:latin typeface="cmbx10"/>
                <a:cs typeface="cmbx10"/>
              </a:rPr>
              <a:t>Claim:</a:t>
            </a:r>
            <a:r>
              <a:rPr lang="en-US" sz="2800" dirty="0" smtClean="0">
                <a:latin typeface="cmbx10"/>
                <a:cs typeface="cmbx10"/>
              </a:rPr>
              <a:t> </a:t>
            </a:r>
            <a:r>
              <a:rPr lang="en-US" sz="2800" dirty="0" smtClean="0">
                <a:latin typeface="cmr10"/>
                <a:cs typeface="cmr10"/>
              </a:rPr>
              <a:t>The new database technologies are adaptations to changes in hardware </a:t>
            </a:r>
            <a:endParaRPr lang="en-US" sz="2800" dirty="0">
              <a:latin typeface="cmr10"/>
              <a:cs typeface="cmr10"/>
            </a:endParaRPr>
          </a:p>
          <a:p>
            <a:endParaRPr lang="en-US" sz="2800" b="1" dirty="0" smtClean="0">
              <a:latin typeface="cmr10"/>
              <a:cs typeface="cmr10"/>
            </a:endParaRPr>
          </a:p>
        </p:txBody>
      </p:sp>
      <p:pic>
        <p:nvPicPr>
          <p:cNvPr id="20" name="Picture 19" descr="stickman-money-bill-net-chasing-vector-stick-figure-illustration-bills-scoop-4061579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4704" y="2540001"/>
            <a:ext cx="1418507" cy="22124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052" y="2667000"/>
            <a:ext cx="1198758" cy="109451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96536" y="4763493"/>
            <a:ext cx="2627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Database designer</a:t>
            </a:r>
            <a:endParaRPr lang="en-US" sz="2400" dirty="0">
              <a:latin typeface="cmr10"/>
              <a:cs typeface="cmr1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20830" y="4752414"/>
            <a:ext cx="1493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Hardware</a:t>
            </a:r>
            <a:endParaRPr lang="en-US" sz="2400" dirty="0">
              <a:latin typeface="cmr10"/>
              <a:cs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3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Today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9293578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Main memory was expensive</a:t>
            </a:r>
          </a:p>
          <a:p>
            <a:r>
              <a:rPr lang="en-US" dirty="0" smtClean="0">
                <a:latin typeface="cmr10"/>
                <a:cs typeface="cmr10"/>
              </a:rPr>
              <a:t>Now it’s cheaper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7132" y="5384933"/>
            <a:ext cx="1398863" cy="951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7132" y="3893880"/>
            <a:ext cx="1162981" cy="871648"/>
          </a:xfrm>
          <a:prstGeom prst="rect">
            <a:avLst/>
          </a:prstGeom>
        </p:spPr>
      </p:pic>
      <p:sp>
        <p:nvSpPr>
          <p:cNvPr id="7" name="Isosceles Triangle 6"/>
          <p:cNvSpPr/>
          <p:nvPr/>
        </p:nvSpPr>
        <p:spPr>
          <a:xfrm>
            <a:off x="457200" y="2808112"/>
            <a:ext cx="4448653" cy="3620566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57200" y="3627599"/>
            <a:ext cx="7573956" cy="20405"/>
          </a:xfrm>
          <a:prstGeom prst="line">
            <a:avLst/>
          </a:prstGeom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55837" y="5003146"/>
            <a:ext cx="7573956" cy="20405"/>
          </a:xfrm>
          <a:prstGeom prst="line">
            <a:avLst/>
          </a:prstGeom>
          <a:ln w="3175" cmpd="sng">
            <a:solidFill>
              <a:srgbClr val="0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2805" y="5208646"/>
            <a:ext cx="1267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Data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74279" y="5783199"/>
            <a:ext cx="484330" cy="268111"/>
          </a:xfrm>
          <a:prstGeom prst="rect">
            <a:avLst/>
          </a:prstGeom>
          <a:pattFill prst="smGrid">
            <a:fgClr>
              <a:prstClr val="black"/>
            </a:fgClr>
            <a:bgClr>
              <a:prstClr val="white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33457" y="5801543"/>
            <a:ext cx="484330" cy="268111"/>
          </a:xfrm>
          <a:prstGeom prst="rect">
            <a:avLst/>
          </a:prstGeom>
          <a:pattFill prst="smGrid">
            <a:fgClr>
              <a:prstClr val="black"/>
            </a:fgClr>
            <a:bgClr>
              <a:prstClr val="white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601527" y="6219694"/>
            <a:ext cx="484330" cy="268111"/>
          </a:xfrm>
          <a:prstGeom prst="rect">
            <a:avLst/>
          </a:prstGeom>
          <a:pattFill prst="smGrid">
            <a:fgClr>
              <a:prstClr val="black"/>
            </a:fgClr>
            <a:bgClr>
              <a:prstClr val="white"/>
            </a:bgClr>
          </a:patt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266659" y="5284216"/>
            <a:ext cx="1528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Log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191672" y="5910200"/>
            <a:ext cx="1359659" cy="241846"/>
          </a:xfrm>
          <a:prstGeom prst="rect">
            <a:avLst/>
          </a:prstGeom>
          <a:pattFill prst="ltVert">
            <a:fgClr>
              <a:schemeClr val="tx1"/>
            </a:fgClr>
            <a:bgClr>
              <a:prstClr val="white"/>
            </a:bgClr>
          </a:patt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15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39 -0.23055 " pathEditMode="relative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39 -0.23055 " pathEditMode="relative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39 -0.23055 " pathEditMode="relative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39 -0.23055 " pathEditMode="relative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 animBg="1"/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Today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9293578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Transactional databases are main memory databases </a:t>
            </a:r>
          </a:p>
          <a:p>
            <a:r>
              <a:rPr lang="en-US" dirty="0" smtClean="0">
                <a:latin typeface="cmr10"/>
                <a:cs typeface="cmr10"/>
              </a:rPr>
              <a:t>Bottleneck used to be disk access </a:t>
            </a:r>
          </a:p>
          <a:p>
            <a:r>
              <a:rPr lang="en-US" dirty="0" smtClean="0">
                <a:latin typeface="cmr10"/>
                <a:cs typeface="cmr10"/>
              </a:rPr>
              <a:t>The new bottleneck is ACID (logging, locking)</a:t>
            </a:r>
          </a:p>
          <a:p>
            <a:pPr lvl="1"/>
            <a:endParaRPr lang="en-US" dirty="0" smtClean="0">
              <a:latin typeface="cmr10"/>
              <a:cs typeface="cmr10"/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6325820"/>
              </p:ext>
            </p:extLst>
          </p:nvPr>
        </p:nvGraphicFramePr>
        <p:xfrm>
          <a:off x="-230009" y="4276019"/>
          <a:ext cx="4679950" cy="2369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6618877"/>
              </p:ext>
            </p:extLst>
          </p:nvPr>
        </p:nvGraphicFramePr>
        <p:xfrm>
          <a:off x="4247444" y="4289424"/>
          <a:ext cx="4896556" cy="2356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77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Today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35069" y="1192462"/>
            <a:ext cx="896753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More challenges</a:t>
            </a:r>
          </a:p>
          <a:p>
            <a:r>
              <a:rPr lang="en-US" b="1" dirty="0" smtClean="0">
                <a:latin typeface="cmr10"/>
                <a:cs typeface="cmr10"/>
              </a:rPr>
              <a:t>Due to internet, 100% availability is key</a:t>
            </a:r>
          </a:p>
          <a:p>
            <a:r>
              <a:rPr lang="en-US" b="1" dirty="0">
                <a:latin typeface="cmr10"/>
                <a:cs typeface="cmr10"/>
              </a:rPr>
              <a:t>D</a:t>
            </a:r>
            <a:r>
              <a:rPr lang="en-US" b="1" dirty="0" smtClean="0">
                <a:latin typeface="cmr10"/>
                <a:cs typeface="cmr10"/>
              </a:rPr>
              <a:t>ata is </a:t>
            </a:r>
            <a:r>
              <a:rPr lang="en-US" b="1" dirty="0" smtClean="0">
                <a:latin typeface="cmr10"/>
                <a:cs typeface="cmr10"/>
              </a:rPr>
              <a:t>replicated </a:t>
            </a:r>
            <a:endParaRPr lang="en-US" b="1" dirty="0" smtClean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68" y="4373820"/>
            <a:ext cx="1239835" cy="1239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6272" y="4584469"/>
            <a:ext cx="1030250" cy="102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3642" y="3909678"/>
            <a:ext cx="1560340" cy="17289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9782" y="4373820"/>
            <a:ext cx="1199322" cy="1199322"/>
          </a:xfrm>
          <a:prstGeom prst="rect">
            <a:avLst/>
          </a:prstGeom>
        </p:spPr>
      </p:pic>
      <p:sp>
        <p:nvSpPr>
          <p:cNvPr id="10" name="Left-Right Arrow 9"/>
          <p:cNvSpPr/>
          <p:nvPr/>
        </p:nvSpPr>
        <p:spPr>
          <a:xfrm>
            <a:off x="1764881" y="4878675"/>
            <a:ext cx="746641" cy="234698"/>
          </a:xfrm>
          <a:prstGeom prst="leftRightArrow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-Right Arrow 10"/>
          <p:cNvSpPr/>
          <p:nvPr/>
        </p:nvSpPr>
        <p:spPr>
          <a:xfrm>
            <a:off x="6804205" y="4865943"/>
            <a:ext cx="746641" cy="234698"/>
          </a:xfrm>
          <a:prstGeom prst="leftRightArrow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002448" y="4865943"/>
            <a:ext cx="621219" cy="234698"/>
          </a:xfrm>
          <a:prstGeom prst="rightArrow">
            <a:avLst/>
          </a:prstGeom>
          <a:solidFill>
            <a:srgbClr val="EEECE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6272" y="3291520"/>
            <a:ext cx="1030250" cy="10272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6272" y="5844088"/>
            <a:ext cx="1030250" cy="1027280"/>
          </a:xfrm>
          <a:prstGeom prst="rect">
            <a:avLst/>
          </a:prstGeom>
        </p:spPr>
      </p:pic>
      <p:sp>
        <p:nvSpPr>
          <p:cNvPr id="18" name="Left-Right Arrow 17"/>
          <p:cNvSpPr/>
          <p:nvPr/>
        </p:nvSpPr>
        <p:spPr>
          <a:xfrm rot="20165009">
            <a:off x="1749361" y="3976837"/>
            <a:ext cx="746641" cy="234698"/>
          </a:xfrm>
          <a:prstGeom prst="leftRightArrow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-Right Arrow 18"/>
          <p:cNvSpPr/>
          <p:nvPr/>
        </p:nvSpPr>
        <p:spPr>
          <a:xfrm rot="2137661">
            <a:off x="1764880" y="5809156"/>
            <a:ext cx="746641" cy="234698"/>
          </a:xfrm>
          <a:prstGeom prst="leftRightArrow">
            <a:avLst/>
          </a:prstGeom>
          <a:solidFill>
            <a:schemeClr val="bg2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954420" y="4202133"/>
            <a:ext cx="8088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500" dirty="0" smtClean="0">
                <a:latin typeface="cmr10"/>
                <a:cs typeface="cmr10"/>
              </a:rPr>
              <a:t>…</a:t>
            </a:r>
            <a:endParaRPr lang="en-US" sz="2500" dirty="0">
              <a:latin typeface="cmr10"/>
              <a:cs typeface="cmr1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56393" y="5493636"/>
            <a:ext cx="80883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500" dirty="0" smtClean="0">
                <a:latin typeface="cmr10"/>
                <a:cs typeface="cmr10"/>
              </a:rPr>
              <a:t>…</a:t>
            </a:r>
            <a:endParaRPr lang="en-US" sz="2500" dirty="0">
              <a:latin typeface="cmr10"/>
              <a:cs typeface="cmr1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71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Today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96753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Joins become more expensive</a:t>
            </a: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0992" y="3181438"/>
            <a:ext cx="1030250" cy="102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9205" y="3153216"/>
            <a:ext cx="1030250" cy="102728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831097"/>
              </p:ext>
            </p:extLst>
          </p:nvPr>
        </p:nvGraphicFramePr>
        <p:xfrm>
          <a:off x="339669" y="4763326"/>
          <a:ext cx="3809814" cy="1149511"/>
        </p:xfrm>
        <a:graphic>
          <a:graphicData uri="http://schemas.openxmlformats.org/drawingml/2006/table">
            <a:tbl>
              <a:tblPr/>
              <a:tblGrid>
                <a:gridCol w="802376"/>
                <a:gridCol w="1497867"/>
                <a:gridCol w="1509571"/>
              </a:tblGrid>
              <a:tr h="288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account-ID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Bob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Sara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Trudy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352313"/>
              </p:ext>
            </p:extLst>
          </p:nvPr>
        </p:nvGraphicFramePr>
        <p:xfrm>
          <a:off x="6314119" y="4753301"/>
          <a:ext cx="2345399" cy="86106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450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557916" y="4393994"/>
            <a:ext cx="151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bx10"/>
                <a:cs typeface="cmbx10"/>
              </a:rPr>
              <a:t>Customers </a:t>
            </a:r>
            <a:endParaRPr lang="en-US" dirty="0">
              <a:latin typeface="cmbx10"/>
              <a:cs typeface="cmbx1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99954" y="4393994"/>
            <a:ext cx="151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bx10"/>
                <a:cs typeface="cmbx10"/>
              </a:rPr>
              <a:t>Accounts</a:t>
            </a:r>
            <a:endParaRPr lang="en-US" dirty="0">
              <a:latin typeface="cmbx10"/>
              <a:cs typeface="cmbx10"/>
            </a:endParaRPr>
          </a:p>
        </p:txBody>
      </p:sp>
      <p:sp>
        <p:nvSpPr>
          <p:cNvPr id="4" name="Left-Right Arrow 3"/>
          <p:cNvSpPr/>
          <p:nvPr/>
        </p:nvSpPr>
        <p:spPr>
          <a:xfrm>
            <a:off x="3167581" y="3375774"/>
            <a:ext cx="3400538" cy="388673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312305" y="2967935"/>
            <a:ext cx="2587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Joins</a:t>
            </a:r>
            <a:endParaRPr lang="en-US" sz="2400" dirty="0">
              <a:latin typeface="cmr10"/>
              <a:cs typeface="cmr1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37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Today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96753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Replication and locks become more expensive </a:t>
            </a:r>
          </a:p>
          <a:p>
            <a:endParaRPr lang="en-US" b="1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0992" y="3181438"/>
            <a:ext cx="1030250" cy="102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9205" y="3153216"/>
            <a:ext cx="1030250" cy="1027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57916" y="4393994"/>
            <a:ext cx="151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bx10"/>
                <a:cs typeface="cmbx10"/>
              </a:rPr>
              <a:t>Accounts</a:t>
            </a:r>
            <a:endParaRPr lang="en-US" dirty="0">
              <a:latin typeface="cmbx10"/>
              <a:cs typeface="cmbx1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99954" y="4393994"/>
            <a:ext cx="151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bx10"/>
                <a:cs typeface="cmbx10"/>
              </a:rPr>
              <a:t>Accounts</a:t>
            </a:r>
            <a:endParaRPr lang="en-US" dirty="0">
              <a:latin typeface="cmbx10"/>
              <a:cs typeface="cmbx10"/>
            </a:endParaRPr>
          </a:p>
        </p:txBody>
      </p:sp>
      <p:sp>
        <p:nvSpPr>
          <p:cNvPr id="4" name="Left-Right Arrow 3"/>
          <p:cNvSpPr/>
          <p:nvPr/>
        </p:nvSpPr>
        <p:spPr>
          <a:xfrm>
            <a:off x="3167581" y="3375774"/>
            <a:ext cx="3400538" cy="388673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71248" y="2967935"/>
            <a:ext cx="2587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Replication, locks</a:t>
            </a:r>
            <a:endParaRPr lang="en-US" sz="2400" dirty="0">
              <a:latin typeface="cmr10"/>
              <a:cs typeface="cmr1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878754"/>
              </p:ext>
            </p:extLst>
          </p:nvPr>
        </p:nvGraphicFramePr>
        <p:xfrm>
          <a:off x="6314119" y="4880301"/>
          <a:ext cx="2345399" cy="86106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450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965234"/>
              </p:ext>
            </p:extLst>
          </p:nvPr>
        </p:nvGraphicFramePr>
        <p:xfrm>
          <a:off x="1061963" y="4880301"/>
          <a:ext cx="2345399" cy="86106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450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36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Today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96753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Single </a:t>
            </a:r>
            <a:r>
              <a:rPr lang="en-US" b="1" dirty="0" smtClean="0">
                <a:latin typeface="cmr10"/>
                <a:cs typeface="cmr10"/>
              </a:rPr>
              <a:t>machine bottlenecks:</a:t>
            </a:r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r>
              <a:rPr lang="en-US" b="1" dirty="0" smtClean="0">
                <a:latin typeface="cmr10"/>
                <a:cs typeface="cmr10"/>
              </a:rPr>
              <a:t>Multiple </a:t>
            </a:r>
            <a:r>
              <a:rPr lang="en-US" b="1" dirty="0" smtClean="0">
                <a:latin typeface="cmr10"/>
                <a:cs typeface="cmr10"/>
              </a:rPr>
              <a:t>machine </a:t>
            </a:r>
            <a:r>
              <a:rPr lang="en-US" b="1" dirty="0">
                <a:latin typeface="cmr10"/>
                <a:cs typeface="cmr10"/>
              </a:rPr>
              <a:t>bottlenecks:</a:t>
            </a:r>
            <a:endParaRPr lang="en-US" b="1" dirty="0" smtClean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0" y="5312215"/>
            <a:ext cx="1030250" cy="102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983" y="5283993"/>
            <a:ext cx="1030250" cy="1027280"/>
          </a:xfrm>
          <a:prstGeom prst="rect">
            <a:avLst/>
          </a:prstGeom>
        </p:spPr>
      </p:pic>
      <p:sp>
        <p:nvSpPr>
          <p:cNvPr id="4" name="Left-Right Arrow 3"/>
          <p:cNvSpPr/>
          <p:nvPr/>
        </p:nvSpPr>
        <p:spPr>
          <a:xfrm>
            <a:off x="3012359" y="5506551"/>
            <a:ext cx="3400538" cy="388673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96573" y="4867879"/>
            <a:ext cx="439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Replication, locks, joins</a:t>
            </a:r>
            <a:endParaRPr lang="en-US" sz="2400" dirty="0">
              <a:latin typeface="cmr10"/>
              <a:cs typeface="cmr1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3059" y="2346059"/>
            <a:ext cx="1030250" cy="10272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40126" y="2492225"/>
            <a:ext cx="439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Logging &amp; locking</a:t>
            </a:r>
            <a:endParaRPr lang="en-US" sz="2400" dirty="0">
              <a:latin typeface="cmr10"/>
              <a:cs typeface="cmr1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7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Today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05178" y="1457742"/>
            <a:ext cx="8967537" cy="4705100"/>
          </a:xfrm>
        </p:spPr>
        <p:txBody>
          <a:bodyPr>
            <a:normAutofit/>
          </a:bodyPr>
          <a:lstStyle/>
          <a:p>
            <a:r>
              <a:rPr lang="en-US" sz="3600" dirty="0" err="1" smtClean="0">
                <a:latin typeface="cmr10"/>
                <a:cs typeface="cmr10"/>
              </a:rPr>
              <a:t>NoSQL</a:t>
            </a:r>
            <a:r>
              <a:rPr lang="en-US" sz="3600" dirty="0" smtClean="0">
                <a:latin typeface="cmr10"/>
                <a:cs typeface="cmr10"/>
              </a:rPr>
              <a:t> </a:t>
            </a:r>
            <a:r>
              <a:rPr lang="en-US" sz="3600" dirty="0" smtClean="0">
                <a:latin typeface="cmr10"/>
                <a:cs typeface="cmr10"/>
              </a:rPr>
              <a:t>and </a:t>
            </a:r>
            <a:r>
              <a:rPr lang="en-US" sz="3600" dirty="0" err="1" smtClean="0">
                <a:latin typeface="cmr10"/>
                <a:cs typeface="cmr10"/>
              </a:rPr>
              <a:t>NewSQL</a:t>
            </a:r>
            <a:r>
              <a:rPr lang="en-US" sz="3600" dirty="0" smtClean="0">
                <a:latin typeface="cmr10"/>
                <a:cs typeface="cmr10"/>
              </a:rPr>
              <a:t> address these</a:t>
            </a:r>
          </a:p>
          <a:p>
            <a:pPr lvl="1"/>
            <a:r>
              <a:rPr lang="en-US" sz="3300" dirty="0" err="1" smtClean="0">
                <a:latin typeface="cmr10"/>
                <a:cs typeface="cmr10"/>
              </a:rPr>
              <a:t>NoSQL</a:t>
            </a:r>
            <a:r>
              <a:rPr lang="en-US" sz="3300" dirty="0" smtClean="0">
                <a:latin typeface="cmr10"/>
                <a:cs typeface="cmr10"/>
              </a:rPr>
              <a:t> </a:t>
            </a:r>
            <a:r>
              <a:rPr lang="en-US" sz="3300" dirty="0" smtClean="0">
                <a:latin typeface="cmr10"/>
                <a:cs typeface="cmr10"/>
              </a:rPr>
              <a:t>simplifies</a:t>
            </a:r>
            <a:endParaRPr lang="en-US" sz="3300" dirty="0" smtClean="0">
              <a:latin typeface="cmr10"/>
              <a:cs typeface="cmr10"/>
            </a:endParaRPr>
          </a:p>
          <a:p>
            <a:pPr lvl="1"/>
            <a:r>
              <a:rPr lang="en-US" sz="3300" dirty="0" err="1" smtClean="0">
                <a:latin typeface="cmr10"/>
                <a:cs typeface="cmr10"/>
              </a:rPr>
              <a:t>NewSQL</a:t>
            </a:r>
            <a:r>
              <a:rPr lang="en-US" sz="3300" dirty="0" smtClean="0">
                <a:latin typeface="cmr10"/>
                <a:cs typeface="cmr10"/>
              </a:rPr>
              <a:t> </a:t>
            </a:r>
            <a:r>
              <a:rPr lang="en-US" sz="3300" dirty="0" smtClean="0">
                <a:latin typeface="cmr10"/>
                <a:cs typeface="cmr10"/>
              </a:rPr>
              <a:t>engineers </a:t>
            </a:r>
            <a:endParaRPr lang="en-US" sz="3300" dirty="0" smtClean="0">
              <a:latin typeface="cmr10"/>
              <a:cs typeface="cmr1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65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3422"/>
            <a:ext cx="86868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 err="1" smtClean="0">
                <a:latin typeface="cmr10"/>
                <a:cs typeface="cmr10"/>
              </a:rPr>
              <a:t>NoSQL</a:t>
            </a:r>
            <a:endParaRPr lang="en-US" sz="6600" dirty="0" smtClean="0">
              <a:latin typeface="cmr10"/>
              <a:cs typeface="cmr10"/>
            </a:endParaRPr>
          </a:p>
          <a:p>
            <a:pPr marL="0" indent="0" algn="ctr">
              <a:buNone/>
            </a:pPr>
            <a:r>
              <a:rPr lang="en-US" sz="5000" dirty="0" smtClean="0">
                <a:latin typeface="cmr10"/>
                <a:cs typeface="cmr10"/>
              </a:rPr>
              <a:t>(</a:t>
            </a:r>
            <a:r>
              <a:rPr lang="en-US" sz="5000" dirty="0" err="1" smtClean="0">
                <a:latin typeface="cmr10"/>
                <a:cs typeface="cmr10"/>
              </a:rPr>
              <a:t>MongoDB</a:t>
            </a:r>
            <a:r>
              <a:rPr lang="en-US" sz="5000" dirty="0" smtClean="0">
                <a:latin typeface="cmr10"/>
                <a:cs typeface="cmr10"/>
              </a:rPr>
              <a:t>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1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r10"/>
                <a:cs typeface="cmr10"/>
              </a:rPr>
              <a:t>NoSQL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967537" cy="47051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mr10"/>
                <a:cs typeface="cmr10"/>
              </a:rPr>
              <a:t>Name popularized in 2009</a:t>
            </a:r>
          </a:p>
          <a:p>
            <a:r>
              <a:rPr lang="en-US" dirty="0" smtClean="0">
                <a:latin typeface="cmr10"/>
                <a:cs typeface="cmr10"/>
              </a:rPr>
              <a:t>Conference on “open source distributed non-relational databases”</a:t>
            </a:r>
          </a:p>
          <a:p>
            <a:r>
              <a:rPr lang="en-US" dirty="0" err="1" smtClean="0">
                <a:latin typeface="cmr10"/>
                <a:cs typeface="cmr10"/>
              </a:rPr>
              <a:t>NoSQL</a:t>
            </a:r>
            <a:r>
              <a:rPr lang="en-US" dirty="0" smtClean="0">
                <a:latin typeface="cmr10"/>
                <a:cs typeface="cmr10"/>
              </a:rPr>
              <a:t> was a </a:t>
            </a:r>
            <a:r>
              <a:rPr lang="en-US" dirty="0" err="1" smtClean="0">
                <a:latin typeface="cmr10"/>
                <a:cs typeface="cmr10"/>
              </a:rPr>
              <a:t>hashtag</a:t>
            </a:r>
            <a:endParaRPr lang="en-US" dirty="0" smtClean="0">
              <a:latin typeface="cmr10"/>
              <a:cs typeface="cmr10"/>
            </a:endParaRPr>
          </a:p>
          <a:p>
            <a:pPr lvl="1"/>
            <a:endParaRPr lang="en-US" dirty="0" smtClean="0">
              <a:latin typeface="cmr10"/>
              <a:cs typeface="cmr1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6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r10"/>
                <a:cs typeface="cmr10"/>
              </a:rPr>
              <a:t>NoSQL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96753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Different types</a:t>
            </a:r>
          </a:p>
          <a:p>
            <a:endParaRPr lang="en-US" b="1" dirty="0" smtClean="0">
              <a:latin typeface="cmr10"/>
              <a:cs typeface="cmr10"/>
            </a:endParaRPr>
          </a:p>
          <a:p>
            <a:pPr lvl="1"/>
            <a:r>
              <a:rPr lang="en-US" b="1" dirty="0" smtClean="0">
                <a:latin typeface="cmr10"/>
                <a:cs typeface="cmr10"/>
              </a:rPr>
              <a:t>Document stores </a:t>
            </a:r>
          </a:p>
          <a:p>
            <a:pPr lvl="1"/>
            <a:r>
              <a:rPr lang="en-US" b="1" dirty="0" smtClean="0">
                <a:latin typeface="cmr10"/>
                <a:cs typeface="cmr10"/>
              </a:rPr>
              <a:t>Column</a:t>
            </a:r>
            <a:r>
              <a:rPr lang="en-US" b="1" dirty="0" smtClean="0">
                <a:latin typeface="cmr10"/>
                <a:cs typeface="cmr10"/>
              </a:rPr>
              <a:t>-oriented </a:t>
            </a:r>
            <a:endParaRPr lang="en-US" b="1" dirty="0" smtClean="0">
              <a:latin typeface="cmr10"/>
              <a:cs typeface="cmr10"/>
            </a:endParaRPr>
          </a:p>
          <a:p>
            <a:pPr lvl="1"/>
            <a:r>
              <a:rPr lang="en-US" b="1" dirty="0" smtClean="0">
                <a:latin typeface="cmr10"/>
                <a:cs typeface="cmr10"/>
              </a:rPr>
              <a:t>Key-value-</a:t>
            </a:r>
            <a:r>
              <a:rPr lang="en-US" b="1" dirty="0" smtClean="0">
                <a:latin typeface="cmr10"/>
                <a:cs typeface="cmr10"/>
              </a:rPr>
              <a:t>stores </a:t>
            </a:r>
            <a:endParaRPr lang="en-US" b="1" dirty="0" smtClean="0">
              <a:latin typeface="cmr10"/>
              <a:cs typeface="cmr10"/>
            </a:endParaRPr>
          </a:p>
          <a:p>
            <a:pPr lvl="1"/>
            <a:endParaRPr lang="en-US" b="1" dirty="0" smtClean="0">
              <a:latin typeface="cmr10"/>
              <a:cs typeface="cmr10"/>
            </a:endParaRPr>
          </a:p>
          <a:p>
            <a:pPr lvl="1"/>
            <a:endParaRPr lang="en-US" b="1" dirty="0" smtClean="0">
              <a:latin typeface="cmr10"/>
              <a:cs typeface="cmr10"/>
            </a:endParaRPr>
          </a:p>
          <a:p>
            <a:pPr lvl="1"/>
            <a:r>
              <a:rPr lang="en-US" b="1" dirty="0" smtClean="0">
                <a:latin typeface="cmr10"/>
                <a:cs typeface="cmr10"/>
              </a:rPr>
              <a:t>Graph </a:t>
            </a:r>
            <a:r>
              <a:rPr lang="en-US" b="1" dirty="0" smtClean="0">
                <a:latin typeface="cmr10"/>
                <a:cs typeface="cmr10"/>
              </a:rPr>
              <a:t>databases</a:t>
            </a:r>
            <a:endParaRPr lang="en-US" b="1" dirty="0" smtClean="0">
              <a:latin typeface="cmr10"/>
              <a:cs typeface="cmr10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6335888" y="2617273"/>
            <a:ext cx="381000" cy="17559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078132" y="3327052"/>
            <a:ext cx="1792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Similar </a:t>
            </a:r>
            <a:endParaRPr lang="en-US" sz="2400" dirty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967" y="2617274"/>
            <a:ext cx="1238921" cy="353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198" y="3119742"/>
            <a:ext cx="877746" cy="588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246" y="3952351"/>
            <a:ext cx="1256282" cy="4208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522" y="5249575"/>
            <a:ext cx="1017088" cy="452039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>
            <a:off x="6335888" y="5249575"/>
            <a:ext cx="228600" cy="57325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078132" y="5239949"/>
            <a:ext cx="1792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Different</a:t>
            </a:r>
            <a:endParaRPr lang="en-US" sz="2400" dirty="0">
              <a:latin typeface="cmr10"/>
              <a:cs typeface="cmr1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259667" y="45437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59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Introduction 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00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mr10"/>
                <a:cs typeface="cmr10"/>
              </a:rPr>
              <a:t>Traditional </a:t>
            </a:r>
            <a:r>
              <a:rPr lang="en-US" dirty="0" smtClean="0">
                <a:latin typeface="cmr10"/>
                <a:cs typeface="cmr10"/>
              </a:rPr>
              <a:t>systems				</a:t>
            </a:r>
            <a:r>
              <a:rPr lang="en-US" dirty="0" smtClean="0">
                <a:latin typeface="cmr10"/>
                <a:cs typeface="cmr10"/>
              </a:rPr>
              <a:t>20 min</a:t>
            </a:r>
            <a:endParaRPr lang="en-US" dirty="0" smtClean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Changes in hardware			</a:t>
            </a:r>
            <a:r>
              <a:rPr lang="en-US" dirty="0" smtClean="0">
                <a:latin typeface="cmr10"/>
                <a:cs typeface="cmr10"/>
              </a:rPr>
              <a:t>10 </a:t>
            </a:r>
            <a:r>
              <a:rPr lang="en-US" dirty="0" smtClean="0">
                <a:latin typeface="cmr10"/>
                <a:cs typeface="cmr10"/>
              </a:rPr>
              <a:t>min</a:t>
            </a:r>
          </a:p>
          <a:p>
            <a:r>
              <a:rPr lang="en-US" dirty="0" smtClean="0">
                <a:latin typeface="cmr10"/>
                <a:cs typeface="cmr10"/>
              </a:rPr>
              <a:t>Market </a:t>
            </a:r>
            <a:r>
              <a:rPr lang="en-US" dirty="0" smtClean="0">
                <a:latin typeface="cmr10"/>
                <a:cs typeface="cmr10"/>
              </a:rPr>
              <a:t>today						10 min</a:t>
            </a:r>
            <a:endParaRPr lang="en-US" dirty="0" smtClean="0">
              <a:latin typeface="cmr10"/>
              <a:cs typeface="cmr10"/>
            </a:endParaRPr>
          </a:p>
          <a:p>
            <a:pPr lvl="1"/>
            <a:r>
              <a:rPr lang="en-US" dirty="0" smtClean="0">
                <a:latin typeface="cmr10"/>
                <a:cs typeface="cmr10"/>
              </a:rPr>
              <a:t>Analytical </a:t>
            </a:r>
            <a:r>
              <a:rPr lang="en-US" dirty="0" smtClean="0">
                <a:latin typeface="cmr10"/>
                <a:cs typeface="cmr10"/>
              </a:rPr>
              <a:t>databases				</a:t>
            </a:r>
            <a:endParaRPr lang="en-US" dirty="0" smtClean="0">
              <a:latin typeface="cmr10"/>
              <a:cs typeface="cmr10"/>
            </a:endParaRPr>
          </a:p>
          <a:p>
            <a:pPr lvl="1"/>
            <a:r>
              <a:rPr lang="en-US" dirty="0" smtClean="0">
                <a:latin typeface="cmr10"/>
                <a:cs typeface="cmr10"/>
              </a:rPr>
              <a:t>Transactional databases 			</a:t>
            </a:r>
            <a:endParaRPr lang="en-US" dirty="0" smtClean="0">
              <a:latin typeface="cmr10"/>
              <a:cs typeface="cmr10"/>
            </a:endParaRPr>
          </a:p>
          <a:p>
            <a:r>
              <a:rPr lang="en-US" dirty="0" err="1" smtClean="0">
                <a:latin typeface="cmr10"/>
                <a:cs typeface="cmr10"/>
              </a:rPr>
              <a:t>NoSQL</a:t>
            </a:r>
            <a:r>
              <a:rPr lang="en-US" dirty="0" smtClean="0">
                <a:latin typeface="cmr10"/>
                <a:cs typeface="cmr10"/>
              </a:rPr>
              <a:t>								15 min</a:t>
            </a:r>
          </a:p>
          <a:p>
            <a:r>
              <a:rPr lang="en-US" dirty="0" err="1" smtClean="0">
                <a:latin typeface="cmr10"/>
                <a:cs typeface="cmr10"/>
              </a:rPr>
              <a:t>NewSQL</a:t>
            </a:r>
            <a:r>
              <a:rPr lang="en-US" dirty="0" smtClean="0">
                <a:latin typeface="cmr10"/>
                <a:cs typeface="cmr10"/>
              </a:rPr>
              <a:t>								15 min</a:t>
            </a:r>
            <a:endParaRPr lang="en-US" sz="3200" dirty="0" smtClean="0">
              <a:latin typeface="cmr10"/>
              <a:cs typeface="cmr10"/>
            </a:endParaRPr>
          </a:p>
          <a:p>
            <a:r>
              <a:rPr lang="en-US" dirty="0" err="1" smtClean="0">
                <a:latin typeface="cmr10"/>
                <a:cs typeface="cmr10"/>
              </a:rPr>
              <a:t>MongoDB</a:t>
            </a:r>
            <a:r>
              <a:rPr lang="en-US" dirty="0" smtClean="0">
                <a:latin typeface="cmr10"/>
                <a:cs typeface="cmr10"/>
              </a:rPr>
              <a:t> Tutorial				</a:t>
            </a:r>
            <a:r>
              <a:rPr lang="en-US" dirty="0" smtClean="0">
                <a:latin typeface="cmr10"/>
                <a:cs typeface="cmr10"/>
              </a:rPr>
              <a:t>30 min</a:t>
            </a:r>
            <a:endParaRPr lang="en-US" sz="2400" dirty="0">
              <a:latin typeface="cmr10"/>
              <a:cs typeface="cmr10"/>
            </a:endParaRPr>
          </a:p>
          <a:p>
            <a:pPr lvl="1"/>
            <a:endParaRPr lang="en-US" sz="2000" dirty="0" smtClean="0">
              <a:latin typeface="cmr10"/>
              <a:cs typeface="cmr10"/>
            </a:endParaRPr>
          </a:p>
          <a:p>
            <a:r>
              <a:rPr lang="en-US" dirty="0" smtClean="0">
                <a:latin typeface="cmr10"/>
                <a:cs typeface="cmr10"/>
              </a:rPr>
              <a:t>Total: 								90 minutes 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0" y="1417638"/>
            <a:ext cx="43744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just tell you how traditional databases are designed, but tell you why they are designed that way. Due to the hardware. </a:t>
            </a:r>
          </a:p>
          <a:p>
            <a:endParaRPr lang="en-US" dirty="0"/>
          </a:p>
          <a:p>
            <a:r>
              <a:rPr lang="en-US" dirty="0" smtClean="0"/>
              <a:t>Modern times. How has hardware changed? What changes? </a:t>
            </a:r>
          </a:p>
          <a:p>
            <a:endParaRPr lang="en-US" dirty="0"/>
          </a:p>
          <a:p>
            <a:r>
              <a:rPr lang="en-US" dirty="0" smtClean="0"/>
              <a:t>Two classes of databases today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43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r10"/>
                <a:cs typeface="cmr10"/>
              </a:rPr>
              <a:t>NoSQL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967537" cy="4705100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latin typeface="cmr10"/>
                <a:cs typeface="cmr10"/>
              </a:rPr>
              <a:t>MongoDB</a:t>
            </a:r>
            <a:r>
              <a:rPr lang="en-US" b="1" dirty="0" smtClean="0">
                <a:latin typeface="cmr10"/>
                <a:cs typeface="cmr10"/>
              </a:rPr>
              <a:t> - Main </a:t>
            </a:r>
            <a:r>
              <a:rPr lang="en-US" b="1" dirty="0" smtClean="0">
                <a:latin typeface="cmr10"/>
                <a:cs typeface="cmr10"/>
              </a:rPr>
              <a:t>decisions</a:t>
            </a:r>
            <a:endParaRPr lang="en-US" b="1" dirty="0">
              <a:latin typeface="cmr10"/>
              <a:cs typeface="cmr1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b="1" dirty="0">
                <a:latin typeface="cmr10"/>
                <a:cs typeface="cmr10"/>
              </a:rPr>
              <a:t>No joins </a:t>
            </a:r>
          </a:p>
          <a:p>
            <a:pPr lvl="2"/>
            <a:r>
              <a:rPr lang="en-US" b="1" dirty="0" smtClean="0">
                <a:latin typeface="cmr10"/>
                <a:cs typeface="cmr10"/>
              </a:rPr>
              <a:t>Aggregate related data into “documents”</a:t>
            </a:r>
          </a:p>
          <a:p>
            <a:pPr lvl="2"/>
            <a:r>
              <a:rPr lang="en-US" b="1" dirty="0" smtClean="0">
                <a:latin typeface="cmr10"/>
                <a:cs typeface="cmr10"/>
              </a:rPr>
              <a:t>Reduces network traffic </a:t>
            </a:r>
          </a:p>
          <a:p>
            <a:pPr lvl="2"/>
            <a:r>
              <a:rPr lang="en-US" b="1" dirty="0" smtClean="0">
                <a:latin typeface="cmr10"/>
                <a:cs typeface="cmr10"/>
              </a:rPr>
              <a:t>Data modeling is harder</a:t>
            </a:r>
            <a:endParaRPr lang="en-US" b="1" dirty="0">
              <a:latin typeface="cmr10"/>
              <a:cs typeface="cmr1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>
                <a:latin typeface="cmr10"/>
                <a:cs typeface="cmr10"/>
              </a:rPr>
              <a:t>No ACID</a:t>
            </a:r>
          </a:p>
          <a:p>
            <a:pPr lvl="2"/>
            <a:r>
              <a:rPr lang="en-US" b="1" dirty="0" smtClean="0">
                <a:latin typeface="cmr10"/>
                <a:cs typeface="cmr10"/>
              </a:rPr>
              <a:t>Faster</a:t>
            </a:r>
          </a:p>
          <a:p>
            <a:pPr lvl="2"/>
            <a:r>
              <a:rPr lang="en-US" b="1" dirty="0" smtClean="0">
                <a:latin typeface="cmr10"/>
                <a:cs typeface="cmr10"/>
              </a:rPr>
              <a:t>Concurrency &amp; system failure can corrupt data </a:t>
            </a:r>
            <a:r>
              <a:rPr lang="en-US" b="1" dirty="0">
                <a:latin typeface="cmr10"/>
                <a:cs typeface="cmr10"/>
              </a:rPr>
              <a:t>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85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r10"/>
                <a:cs typeface="cmr10"/>
              </a:rPr>
              <a:t>NoSQL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96753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Single </a:t>
            </a:r>
            <a:r>
              <a:rPr lang="en-US" b="1" dirty="0" smtClean="0">
                <a:latin typeface="cmr10"/>
                <a:cs typeface="cmr10"/>
              </a:rPr>
              <a:t>machine bottlenecks:</a:t>
            </a:r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r>
              <a:rPr lang="en-US" b="1" dirty="0" smtClean="0">
                <a:latin typeface="cmr10"/>
                <a:cs typeface="cmr10"/>
              </a:rPr>
              <a:t>Multiple </a:t>
            </a:r>
            <a:r>
              <a:rPr lang="en-US" b="1" dirty="0" smtClean="0">
                <a:latin typeface="cmr10"/>
                <a:cs typeface="cmr10"/>
              </a:rPr>
              <a:t>machine </a:t>
            </a:r>
            <a:r>
              <a:rPr lang="en-US" b="1" dirty="0">
                <a:latin typeface="cmr10"/>
                <a:cs typeface="cmr10"/>
              </a:rPr>
              <a:t>bottlenecks:</a:t>
            </a:r>
            <a:endParaRPr lang="en-US" b="1" dirty="0" smtClean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0" y="5312215"/>
            <a:ext cx="1030250" cy="102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983" y="5283993"/>
            <a:ext cx="1030250" cy="1027280"/>
          </a:xfrm>
          <a:prstGeom prst="rect">
            <a:avLst/>
          </a:prstGeom>
        </p:spPr>
      </p:pic>
      <p:sp>
        <p:nvSpPr>
          <p:cNvPr id="4" name="Left-Right Arrow 3"/>
          <p:cNvSpPr/>
          <p:nvPr/>
        </p:nvSpPr>
        <p:spPr>
          <a:xfrm>
            <a:off x="3012359" y="5506551"/>
            <a:ext cx="3400538" cy="388673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96573" y="4867879"/>
            <a:ext cx="439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Replication, locks, joins</a:t>
            </a:r>
            <a:endParaRPr lang="en-US" sz="2400" dirty="0">
              <a:latin typeface="cmr10"/>
              <a:cs typeface="cmr1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3059" y="2346059"/>
            <a:ext cx="1030250" cy="10272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40126" y="2492225"/>
            <a:ext cx="439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Logging &amp; locking</a:t>
            </a:r>
            <a:endParaRPr lang="en-US" sz="2400" dirty="0">
              <a:latin typeface="cmr10"/>
              <a:cs typeface="cmr1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5461000" y="4825546"/>
            <a:ext cx="923675" cy="638672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73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r10"/>
                <a:cs typeface="cmr10"/>
              </a:rPr>
              <a:t>NoSQL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96753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To avoid joins, data is de-normalized</a:t>
            </a:r>
            <a:endParaRPr lang="en-US" b="1" dirty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223578"/>
              </p:ext>
            </p:extLst>
          </p:nvPr>
        </p:nvGraphicFramePr>
        <p:xfrm>
          <a:off x="791221" y="3071540"/>
          <a:ext cx="3809814" cy="1148080"/>
        </p:xfrm>
        <a:graphic>
          <a:graphicData uri="http://schemas.openxmlformats.org/drawingml/2006/table">
            <a:tbl>
              <a:tblPr/>
              <a:tblGrid>
                <a:gridCol w="802376"/>
                <a:gridCol w="1497867"/>
                <a:gridCol w="1509571"/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account-ID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Bob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Sara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Trudy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835587"/>
              </p:ext>
            </p:extLst>
          </p:nvPr>
        </p:nvGraphicFramePr>
        <p:xfrm>
          <a:off x="5876678" y="3061515"/>
          <a:ext cx="2345399" cy="86106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450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009468" y="2702208"/>
            <a:ext cx="151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bx10"/>
                <a:cs typeface="cmbx10"/>
              </a:rPr>
              <a:t>Customers </a:t>
            </a:r>
            <a:endParaRPr lang="en-US" dirty="0">
              <a:latin typeface="cmbx10"/>
              <a:cs typeface="cmbx1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62513" y="2702208"/>
            <a:ext cx="151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bx10"/>
                <a:cs typeface="cmbx10"/>
              </a:rPr>
              <a:t>Accounts</a:t>
            </a:r>
            <a:endParaRPr lang="en-US" dirty="0">
              <a:latin typeface="cmbx10"/>
              <a:cs typeface="cmbx10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734031"/>
              </p:ext>
            </p:extLst>
          </p:nvPr>
        </p:nvGraphicFramePr>
        <p:xfrm>
          <a:off x="1858140" y="5280288"/>
          <a:ext cx="5220849" cy="1339747"/>
        </p:xfrm>
        <a:graphic>
          <a:graphicData uri="http://schemas.openxmlformats.org/drawingml/2006/table">
            <a:tbl>
              <a:tblPr/>
              <a:tblGrid>
                <a:gridCol w="1131184"/>
                <a:gridCol w="1425274"/>
                <a:gridCol w="1608931"/>
                <a:gridCol w="1055460"/>
              </a:tblGrid>
              <a:tr h="2971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account-ID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Bob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6019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Sara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6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Trudy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450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9" name="Straight Arrow Connector 18"/>
          <p:cNvCxnSpPr/>
          <p:nvPr/>
        </p:nvCxnSpPr>
        <p:spPr>
          <a:xfrm>
            <a:off x="6462513" y="4501126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695222" y="4332111"/>
            <a:ext cx="1580445" cy="804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080000" y="4049889"/>
            <a:ext cx="1998989" cy="1086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06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r10"/>
                <a:cs typeface="cmr10"/>
              </a:rPr>
              <a:t>NoSQL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34622" y="1586091"/>
            <a:ext cx="896753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In </a:t>
            </a:r>
            <a:r>
              <a:rPr lang="en-US" b="1" dirty="0" err="1" smtClean="0">
                <a:latin typeface="cmr10"/>
                <a:cs typeface="cmr10"/>
              </a:rPr>
              <a:t>MongoDB</a:t>
            </a:r>
            <a:endParaRPr lang="en-US" b="1" dirty="0" smtClean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r>
              <a:rPr lang="en-US" b="1" dirty="0" err="1" smtClean="0">
                <a:latin typeface="cmr10"/>
                <a:cs typeface="cmr10"/>
              </a:rPr>
              <a:t>db.customers.find</a:t>
            </a:r>
            <a:r>
              <a:rPr lang="en-US" b="1" dirty="0" smtClean="0">
                <a:latin typeface="cmr10"/>
                <a:cs typeface="cmr10"/>
              </a:rPr>
              <a:t>(</a:t>
            </a:r>
            <a:r>
              <a:rPr lang="en-US" b="1" dirty="0" err="1" smtClean="0">
                <a:latin typeface="cmr10"/>
                <a:cs typeface="cmr10"/>
              </a:rPr>
              <a:t>name:</a:t>
            </a:r>
            <a:r>
              <a:rPr lang="en-US" dirty="0" err="1">
                <a:latin typeface="cmr10"/>
                <a:cs typeface="cmr10"/>
              </a:rPr>
              <a:t>“</a:t>
            </a:r>
            <a:r>
              <a:rPr lang="en-US" b="1" dirty="0" err="1" smtClean="0">
                <a:latin typeface="cmr10"/>
                <a:cs typeface="cmr10"/>
              </a:rPr>
              <a:t>Sara</a:t>
            </a:r>
            <a:r>
              <a:rPr lang="en-US" dirty="0" smtClean="0">
                <a:latin typeface="cmr10"/>
                <a:cs typeface="cmr10"/>
              </a:rPr>
              <a:t>”</a:t>
            </a:r>
            <a:r>
              <a:rPr lang="en-US" b="1" dirty="0" smtClean="0">
                <a:latin typeface="cmr10"/>
                <a:cs typeface="cmr10"/>
              </a:rPr>
              <a:t>)</a:t>
            </a:r>
          </a:p>
        </p:txBody>
      </p:sp>
      <p:sp>
        <p:nvSpPr>
          <p:cNvPr id="4" name="Left Brace 3"/>
          <p:cNvSpPr/>
          <p:nvPr/>
        </p:nvSpPr>
        <p:spPr>
          <a:xfrm>
            <a:off x="3908778" y="1820335"/>
            <a:ext cx="493888" cy="359277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80445" y="3146779"/>
            <a:ext cx="214488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cmr10"/>
                <a:cs typeface="cmr10"/>
              </a:rPr>
              <a:t>Collection of customer Documents</a:t>
            </a:r>
            <a:endParaRPr lang="en-US" sz="2600" dirty="0">
              <a:latin typeface="cmr10"/>
              <a:cs typeface="cmr10"/>
            </a:endParaRPr>
          </a:p>
        </p:txBody>
      </p:sp>
      <p:sp>
        <p:nvSpPr>
          <p:cNvPr id="3" name="Folded Corner 2"/>
          <p:cNvSpPr/>
          <p:nvPr/>
        </p:nvSpPr>
        <p:spPr>
          <a:xfrm>
            <a:off x="4981222" y="1820335"/>
            <a:ext cx="3104444" cy="107244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 { </a:t>
            </a:r>
            <a:r>
              <a:rPr lang="tr-TR" dirty="0">
                <a:latin typeface="cmr10"/>
                <a:cs typeface="cmr10"/>
              </a:rPr>
              <a:t> </a:t>
            </a:r>
            <a:r>
              <a:rPr lang="tr-TR" sz="2000" dirty="0" smtClean="0">
                <a:latin typeface="cmr10"/>
                <a:cs typeface="cmr10"/>
              </a:rPr>
              <a:t>name: 	“</a:t>
            </a:r>
            <a:r>
              <a:rPr lang="tr-TR" sz="2000" dirty="0" err="1">
                <a:latin typeface="cmr10"/>
                <a:cs typeface="cmr10"/>
              </a:rPr>
              <a:t>Bob</a:t>
            </a:r>
            <a:r>
              <a:rPr lang="tr-TR" sz="2000" dirty="0">
                <a:latin typeface="cmr10"/>
                <a:cs typeface="cmr10"/>
              </a:rPr>
              <a:t>”,</a:t>
            </a:r>
          </a:p>
          <a:p>
            <a:r>
              <a:rPr lang="en-US" sz="2000" dirty="0" smtClean="0">
                <a:latin typeface="cmr10"/>
                <a:cs typeface="cmr10"/>
              </a:rPr>
              <a:t>   account</a:t>
            </a:r>
            <a:r>
              <a:rPr lang="en-US" sz="2000" dirty="0">
                <a:latin typeface="cmr10"/>
                <a:cs typeface="cmr10"/>
              </a:rPr>
              <a:t>-</a:t>
            </a:r>
            <a:r>
              <a:rPr lang="en-US" sz="2000" dirty="0" smtClean="0">
                <a:latin typeface="cmr10"/>
                <a:cs typeface="cmr10"/>
              </a:rPr>
              <a:t>ID: 	1,</a:t>
            </a:r>
            <a:endParaRPr lang="en-US" sz="2000" dirty="0">
              <a:latin typeface="cmr10"/>
              <a:cs typeface="cmr10"/>
            </a:endParaRPr>
          </a:p>
          <a:p>
            <a:r>
              <a:rPr lang="ro-RO" sz="2000" dirty="0" smtClean="0">
                <a:latin typeface="cmr10"/>
                <a:cs typeface="cmr10"/>
              </a:rPr>
              <a:t>   balance: 	100 </a:t>
            </a:r>
            <a:r>
              <a:rPr lang="ro-RO" dirty="0"/>
              <a:t>}</a:t>
            </a:r>
          </a:p>
          <a:p>
            <a:r>
              <a:rPr lang="ro-RO" dirty="0">
                <a:latin typeface="cmr10"/>
                <a:cs typeface="cmr10"/>
              </a:rPr>
              <a:t>	 </a:t>
            </a:r>
            <a:endParaRPr lang="en-US" dirty="0"/>
          </a:p>
        </p:txBody>
      </p:sp>
      <p:sp>
        <p:nvSpPr>
          <p:cNvPr id="8" name="Folded Corner 7"/>
          <p:cNvSpPr/>
          <p:nvPr/>
        </p:nvSpPr>
        <p:spPr>
          <a:xfrm>
            <a:off x="4981222" y="3098803"/>
            <a:ext cx="3104444" cy="107244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 { </a:t>
            </a:r>
            <a:r>
              <a:rPr lang="tr-TR" sz="2000" dirty="0" smtClean="0">
                <a:latin typeface="cmr10"/>
                <a:cs typeface="cmr10"/>
              </a:rPr>
              <a:t>name: 	“Sara”</a:t>
            </a:r>
            <a:r>
              <a:rPr lang="tr-TR" sz="2000" dirty="0">
                <a:latin typeface="cmr10"/>
                <a:cs typeface="cmr10"/>
              </a:rPr>
              <a:t>,</a:t>
            </a:r>
          </a:p>
          <a:p>
            <a:r>
              <a:rPr lang="en-US" sz="2000" dirty="0" smtClean="0">
                <a:latin typeface="cmr10"/>
                <a:cs typeface="cmr10"/>
              </a:rPr>
              <a:t>  account</a:t>
            </a:r>
            <a:r>
              <a:rPr lang="en-US" sz="2000" dirty="0">
                <a:latin typeface="cmr10"/>
                <a:cs typeface="cmr10"/>
              </a:rPr>
              <a:t>-</a:t>
            </a:r>
            <a:r>
              <a:rPr lang="en-US" sz="2000" dirty="0" smtClean="0">
                <a:latin typeface="cmr10"/>
                <a:cs typeface="cmr10"/>
              </a:rPr>
              <a:t>ID: 	1,</a:t>
            </a:r>
            <a:endParaRPr lang="en-US" sz="2000" dirty="0">
              <a:latin typeface="cmr10"/>
              <a:cs typeface="cmr10"/>
            </a:endParaRPr>
          </a:p>
          <a:p>
            <a:r>
              <a:rPr lang="ro-RO" sz="2000" dirty="0" smtClean="0">
                <a:latin typeface="cmr10"/>
                <a:cs typeface="cmr10"/>
              </a:rPr>
              <a:t>  balance: 	100 </a:t>
            </a:r>
            <a:r>
              <a:rPr lang="ro-RO" dirty="0"/>
              <a:t>}</a:t>
            </a:r>
          </a:p>
          <a:p>
            <a:r>
              <a:rPr lang="ro-RO" dirty="0">
                <a:latin typeface="cmr10"/>
                <a:cs typeface="cmr10"/>
              </a:rPr>
              <a:t>	 </a:t>
            </a:r>
            <a:endParaRPr lang="en-US" dirty="0"/>
          </a:p>
        </p:txBody>
      </p:sp>
      <p:sp>
        <p:nvSpPr>
          <p:cNvPr id="9" name="Folded Corner 8"/>
          <p:cNvSpPr/>
          <p:nvPr/>
        </p:nvSpPr>
        <p:spPr>
          <a:xfrm>
            <a:off x="4967109" y="4354774"/>
            <a:ext cx="3104445" cy="107244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 { </a:t>
            </a:r>
            <a:r>
              <a:rPr lang="tr-TR" dirty="0">
                <a:latin typeface="cmr10"/>
                <a:cs typeface="cmr10"/>
              </a:rPr>
              <a:t> </a:t>
            </a:r>
            <a:r>
              <a:rPr lang="tr-TR" sz="2000" dirty="0" smtClean="0">
                <a:latin typeface="cmr10"/>
                <a:cs typeface="cmr10"/>
              </a:rPr>
              <a:t>name: 	“</a:t>
            </a:r>
            <a:r>
              <a:rPr lang="tr-TR" sz="2000" dirty="0" err="1" smtClean="0">
                <a:latin typeface="cmr10"/>
                <a:cs typeface="cmr10"/>
              </a:rPr>
              <a:t>Trudy</a:t>
            </a:r>
            <a:r>
              <a:rPr lang="tr-TR" sz="2000" dirty="0" smtClean="0">
                <a:latin typeface="cmr10"/>
                <a:cs typeface="cmr10"/>
              </a:rPr>
              <a:t>”</a:t>
            </a:r>
            <a:r>
              <a:rPr lang="tr-TR" sz="2000" dirty="0">
                <a:latin typeface="cmr10"/>
                <a:cs typeface="cmr10"/>
              </a:rPr>
              <a:t>,</a:t>
            </a:r>
          </a:p>
          <a:p>
            <a:r>
              <a:rPr lang="en-US" sz="2000" dirty="0" smtClean="0">
                <a:latin typeface="cmr10"/>
                <a:cs typeface="cmr10"/>
              </a:rPr>
              <a:t>   account</a:t>
            </a:r>
            <a:r>
              <a:rPr lang="en-US" sz="2000" dirty="0">
                <a:latin typeface="cmr10"/>
                <a:cs typeface="cmr10"/>
              </a:rPr>
              <a:t>-</a:t>
            </a:r>
            <a:r>
              <a:rPr lang="en-US" sz="2000" dirty="0" smtClean="0">
                <a:latin typeface="cmr10"/>
                <a:cs typeface="cmr10"/>
              </a:rPr>
              <a:t>ID: 	2,</a:t>
            </a:r>
            <a:endParaRPr lang="en-US" sz="2000" dirty="0">
              <a:latin typeface="cmr10"/>
              <a:cs typeface="cmr10"/>
            </a:endParaRPr>
          </a:p>
          <a:p>
            <a:r>
              <a:rPr lang="ro-RO" sz="2000" dirty="0" smtClean="0">
                <a:latin typeface="cmr10"/>
                <a:cs typeface="cmr10"/>
              </a:rPr>
              <a:t>   balance: 	450 </a:t>
            </a:r>
            <a:r>
              <a:rPr lang="ro-RO" dirty="0"/>
              <a:t>}</a:t>
            </a:r>
          </a:p>
          <a:p>
            <a:r>
              <a:rPr lang="ro-RO" dirty="0">
                <a:latin typeface="cmr10"/>
                <a:cs typeface="cmr10"/>
              </a:rPr>
              <a:t>	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851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r10"/>
                <a:cs typeface="cmr10"/>
              </a:rPr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Documents </a:t>
            </a:r>
            <a:r>
              <a:rPr lang="en-US" dirty="0" smtClean="0">
                <a:latin typeface="cmr10"/>
                <a:cs typeface="cmr10"/>
              </a:rPr>
              <a:t>are flexible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973666" y="3174999"/>
            <a:ext cx="3104444" cy="1890889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 { </a:t>
            </a:r>
            <a:r>
              <a:rPr lang="tr-TR" dirty="0">
                <a:latin typeface="cmr10"/>
                <a:cs typeface="cmr10"/>
              </a:rPr>
              <a:t> </a:t>
            </a:r>
            <a:r>
              <a:rPr lang="tr-TR" sz="2000" dirty="0" smtClean="0">
                <a:latin typeface="cmr10"/>
                <a:cs typeface="cmr10"/>
              </a:rPr>
              <a:t>name: 	“</a:t>
            </a:r>
            <a:r>
              <a:rPr lang="tr-TR" sz="2000" dirty="0" err="1">
                <a:latin typeface="cmr10"/>
                <a:cs typeface="cmr10"/>
              </a:rPr>
              <a:t>Bob</a:t>
            </a:r>
            <a:r>
              <a:rPr lang="tr-TR" sz="2000" dirty="0">
                <a:latin typeface="cmr10"/>
                <a:cs typeface="cmr10"/>
              </a:rPr>
              <a:t>”,</a:t>
            </a:r>
          </a:p>
          <a:p>
            <a:r>
              <a:rPr lang="en-US" sz="2000" dirty="0" smtClean="0">
                <a:latin typeface="cmr10"/>
                <a:cs typeface="cmr10"/>
              </a:rPr>
              <a:t>   account</a:t>
            </a:r>
            <a:r>
              <a:rPr lang="en-US" sz="2000" dirty="0">
                <a:latin typeface="cmr10"/>
                <a:cs typeface="cmr10"/>
              </a:rPr>
              <a:t>-</a:t>
            </a:r>
            <a:r>
              <a:rPr lang="en-US" sz="2000" dirty="0" smtClean="0">
                <a:latin typeface="cmr10"/>
                <a:cs typeface="cmr10"/>
              </a:rPr>
              <a:t>ID: 	1,</a:t>
            </a:r>
            <a:endParaRPr lang="en-US" sz="2000" dirty="0">
              <a:latin typeface="cmr10"/>
              <a:cs typeface="cmr10"/>
            </a:endParaRPr>
          </a:p>
          <a:p>
            <a:r>
              <a:rPr lang="ro-RO" sz="2000" dirty="0" smtClean="0">
                <a:latin typeface="cmr10"/>
                <a:cs typeface="cmr10"/>
              </a:rPr>
              <a:t>   balance: 	100, </a:t>
            </a:r>
          </a:p>
          <a:p>
            <a:r>
              <a:rPr lang="ro-RO" sz="2000" dirty="0" smtClean="0">
                <a:latin typeface="cmr10"/>
                <a:cs typeface="cmr10"/>
              </a:rPr>
              <a:t>   favorite-color: “red”</a:t>
            </a:r>
          </a:p>
          <a:p>
            <a:r>
              <a:rPr lang="ro-RO" sz="2000" dirty="0">
                <a:latin typeface="cmr10"/>
                <a:cs typeface="cmr10"/>
              </a:rPr>
              <a:t> </a:t>
            </a:r>
            <a:r>
              <a:rPr lang="ro-RO" sz="2000" dirty="0" smtClean="0">
                <a:latin typeface="cmr10"/>
                <a:cs typeface="cmr10"/>
              </a:rPr>
              <a:t>  credit-score: 3.0</a:t>
            </a:r>
            <a:endParaRPr lang="ro-RO" sz="2000" dirty="0">
              <a:latin typeface="cmr10"/>
              <a:cs typeface="cmr10"/>
            </a:endParaRPr>
          </a:p>
          <a:p>
            <a:r>
              <a:rPr lang="ro-RO" sz="2000" dirty="0" smtClean="0">
                <a:latin typeface="cmr10"/>
                <a:cs typeface="cmr10"/>
              </a:rPr>
              <a:t> </a:t>
            </a:r>
            <a:r>
              <a:rPr lang="ro-RO" dirty="0"/>
              <a:t>}</a:t>
            </a:r>
          </a:p>
          <a:p>
            <a:r>
              <a:rPr lang="ro-RO" dirty="0">
                <a:latin typeface="cmr10"/>
                <a:cs typeface="cmr10"/>
              </a:rPr>
              <a:t>	 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4628444" y="3174999"/>
            <a:ext cx="3753556" cy="2231496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 { </a:t>
            </a:r>
            <a:r>
              <a:rPr lang="tr-TR" sz="2000" dirty="0" smtClean="0">
                <a:latin typeface="cmr10"/>
                <a:cs typeface="cmr10"/>
              </a:rPr>
              <a:t>name: 	“Sara”</a:t>
            </a:r>
            <a:r>
              <a:rPr lang="tr-TR" sz="2000" dirty="0">
                <a:latin typeface="cmr10"/>
                <a:cs typeface="cmr10"/>
              </a:rPr>
              <a:t>,</a:t>
            </a:r>
          </a:p>
          <a:p>
            <a:r>
              <a:rPr lang="en-US" sz="2000" dirty="0" smtClean="0">
                <a:latin typeface="cmr10"/>
                <a:cs typeface="cmr10"/>
              </a:rPr>
              <a:t>  account</a:t>
            </a:r>
            <a:r>
              <a:rPr lang="en-US" sz="2000" dirty="0">
                <a:latin typeface="cmr10"/>
                <a:cs typeface="cmr10"/>
              </a:rPr>
              <a:t>-</a:t>
            </a:r>
            <a:r>
              <a:rPr lang="en-US" sz="2000" dirty="0" smtClean="0">
                <a:latin typeface="cmr10"/>
                <a:cs typeface="cmr10"/>
              </a:rPr>
              <a:t>ID: 	1,</a:t>
            </a:r>
            <a:endParaRPr lang="en-US" sz="2000" dirty="0">
              <a:latin typeface="cmr10"/>
              <a:cs typeface="cmr10"/>
            </a:endParaRPr>
          </a:p>
          <a:p>
            <a:r>
              <a:rPr lang="ro-RO" sz="2000" dirty="0" smtClean="0">
                <a:latin typeface="cmr10"/>
                <a:cs typeface="cmr10"/>
              </a:rPr>
              <a:t>  balance: 	100 </a:t>
            </a:r>
          </a:p>
          <a:p>
            <a:r>
              <a:rPr lang="ro-RO" sz="2000" dirty="0" smtClean="0">
                <a:latin typeface="cmr10"/>
                <a:cs typeface="cmr10"/>
              </a:rPr>
              <a:t>  hobbies: [“rowing”, “running”]</a:t>
            </a:r>
            <a:endParaRPr lang="ro-RO" sz="2000" dirty="0">
              <a:latin typeface="cmr10"/>
              <a:cs typeface="cmr10"/>
            </a:endParaRPr>
          </a:p>
          <a:p>
            <a:r>
              <a:rPr lang="ro-RO" dirty="0" smtClean="0"/>
              <a:t>}</a:t>
            </a:r>
            <a:endParaRPr lang="ro-RO" dirty="0"/>
          </a:p>
          <a:p>
            <a:r>
              <a:rPr lang="ro-RO" dirty="0">
                <a:latin typeface="cmr10"/>
                <a:cs typeface="cmr10"/>
              </a:rPr>
              <a:t>	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66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r10"/>
                <a:cs typeface="cmr10"/>
              </a:rPr>
              <a:t>NoSQL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96753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Main point: no need for joins</a:t>
            </a:r>
          </a:p>
          <a:p>
            <a:r>
              <a:rPr lang="en-US" b="1" dirty="0" smtClean="0">
                <a:latin typeface="cmr10"/>
                <a:cs typeface="cmr10"/>
              </a:rPr>
              <a:t>All related data is in one place </a:t>
            </a:r>
            <a:endParaRPr lang="en-US" b="1" dirty="0">
              <a:latin typeface="cmr10"/>
              <a:cs typeface="cmr1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5" name="Folded Corner 4"/>
          <p:cNvSpPr/>
          <p:nvPr/>
        </p:nvSpPr>
        <p:spPr>
          <a:xfrm>
            <a:off x="3019777" y="3443110"/>
            <a:ext cx="3104444" cy="1890889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 { </a:t>
            </a:r>
            <a:r>
              <a:rPr lang="tr-TR" dirty="0">
                <a:latin typeface="cmr10"/>
                <a:cs typeface="cmr10"/>
              </a:rPr>
              <a:t> </a:t>
            </a:r>
            <a:r>
              <a:rPr lang="tr-TR" sz="2000" dirty="0" smtClean="0">
                <a:latin typeface="cmr10"/>
                <a:cs typeface="cmr10"/>
              </a:rPr>
              <a:t>name: 	“</a:t>
            </a:r>
            <a:r>
              <a:rPr lang="tr-TR" sz="2000" dirty="0" err="1">
                <a:latin typeface="cmr10"/>
                <a:cs typeface="cmr10"/>
              </a:rPr>
              <a:t>Bob</a:t>
            </a:r>
            <a:r>
              <a:rPr lang="tr-TR" sz="2000" dirty="0">
                <a:latin typeface="cmr10"/>
                <a:cs typeface="cmr10"/>
              </a:rPr>
              <a:t>”,</a:t>
            </a:r>
          </a:p>
          <a:p>
            <a:r>
              <a:rPr lang="en-US" sz="2000" dirty="0" smtClean="0">
                <a:latin typeface="cmr10"/>
                <a:cs typeface="cmr10"/>
              </a:rPr>
              <a:t>   account</a:t>
            </a:r>
            <a:r>
              <a:rPr lang="en-US" sz="2000" dirty="0">
                <a:latin typeface="cmr10"/>
                <a:cs typeface="cmr10"/>
              </a:rPr>
              <a:t>-</a:t>
            </a:r>
            <a:r>
              <a:rPr lang="en-US" sz="2000" dirty="0" smtClean="0">
                <a:latin typeface="cmr10"/>
                <a:cs typeface="cmr10"/>
              </a:rPr>
              <a:t>ID: 	1,</a:t>
            </a:r>
            <a:endParaRPr lang="en-US" sz="2000" dirty="0">
              <a:latin typeface="cmr10"/>
              <a:cs typeface="cmr10"/>
            </a:endParaRPr>
          </a:p>
          <a:p>
            <a:r>
              <a:rPr lang="ro-RO" sz="2000" dirty="0" smtClean="0">
                <a:latin typeface="cmr10"/>
                <a:cs typeface="cmr10"/>
              </a:rPr>
              <a:t>   balance: 	100, </a:t>
            </a:r>
          </a:p>
          <a:p>
            <a:r>
              <a:rPr lang="ro-RO" sz="2000" dirty="0" smtClean="0">
                <a:latin typeface="cmr10"/>
                <a:cs typeface="cmr10"/>
              </a:rPr>
              <a:t>   favorite-color: “red”</a:t>
            </a:r>
          </a:p>
          <a:p>
            <a:r>
              <a:rPr lang="ro-RO" sz="2000" dirty="0">
                <a:latin typeface="cmr10"/>
                <a:cs typeface="cmr10"/>
              </a:rPr>
              <a:t> </a:t>
            </a:r>
            <a:r>
              <a:rPr lang="ro-RO" sz="2000" dirty="0" smtClean="0">
                <a:latin typeface="cmr10"/>
                <a:cs typeface="cmr10"/>
              </a:rPr>
              <a:t>  credit-score: 3.0</a:t>
            </a:r>
            <a:endParaRPr lang="ro-RO" sz="2000" dirty="0">
              <a:latin typeface="cmr10"/>
              <a:cs typeface="cmr10"/>
            </a:endParaRPr>
          </a:p>
          <a:p>
            <a:r>
              <a:rPr lang="ro-RO" sz="2000" dirty="0" smtClean="0">
                <a:latin typeface="cmr10"/>
                <a:cs typeface="cmr10"/>
              </a:rPr>
              <a:t> </a:t>
            </a:r>
            <a:r>
              <a:rPr lang="ro-RO" dirty="0"/>
              <a:t>}</a:t>
            </a:r>
          </a:p>
          <a:p>
            <a:r>
              <a:rPr lang="ro-RO" dirty="0">
                <a:latin typeface="cmr10"/>
                <a:cs typeface="cmr10"/>
              </a:rPr>
              <a:t>	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51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r10"/>
                <a:cs typeface="cmr10"/>
              </a:rPr>
              <a:t>NoSQL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96753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Single </a:t>
            </a:r>
            <a:r>
              <a:rPr lang="en-US" b="1" dirty="0" smtClean="0">
                <a:latin typeface="cmr10"/>
                <a:cs typeface="cmr10"/>
              </a:rPr>
              <a:t>machine bottlenecks:</a:t>
            </a:r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r>
              <a:rPr lang="en-US" b="1" dirty="0" smtClean="0">
                <a:latin typeface="cmr10"/>
                <a:cs typeface="cmr10"/>
              </a:rPr>
              <a:t>Multiple </a:t>
            </a:r>
            <a:r>
              <a:rPr lang="en-US" b="1" dirty="0" smtClean="0">
                <a:latin typeface="cmr10"/>
                <a:cs typeface="cmr10"/>
              </a:rPr>
              <a:t>machine </a:t>
            </a:r>
            <a:r>
              <a:rPr lang="en-US" b="1" dirty="0">
                <a:latin typeface="cmr10"/>
                <a:cs typeface="cmr10"/>
              </a:rPr>
              <a:t>bottlenecks:</a:t>
            </a:r>
            <a:endParaRPr lang="en-US" b="1" dirty="0" smtClean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0" y="5312215"/>
            <a:ext cx="1030250" cy="102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983" y="5283993"/>
            <a:ext cx="1030250" cy="1027280"/>
          </a:xfrm>
          <a:prstGeom prst="rect">
            <a:avLst/>
          </a:prstGeom>
        </p:spPr>
      </p:pic>
      <p:sp>
        <p:nvSpPr>
          <p:cNvPr id="4" name="Left-Right Arrow 3"/>
          <p:cNvSpPr/>
          <p:nvPr/>
        </p:nvSpPr>
        <p:spPr>
          <a:xfrm>
            <a:off x="3012359" y="5506551"/>
            <a:ext cx="3400538" cy="388673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96573" y="4867879"/>
            <a:ext cx="439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Replication, locks, joins</a:t>
            </a:r>
            <a:endParaRPr lang="en-US" sz="2400" dirty="0">
              <a:latin typeface="cmr10"/>
              <a:cs typeface="cmr1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3059" y="2346059"/>
            <a:ext cx="1030250" cy="10272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40126" y="2492225"/>
            <a:ext cx="439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Logging &amp; locking</a:t>
            </a:r>
            <a:endParaRPr lang="en-US" sz="2400" dirty="0">
              <a:latin typeface="cmr10"/>
              <a:cs typeface="cmr10"/>
            </a:endParaRPr>
          </a:p>
        </p:txBody>
      </p:sp>
      <p:sp>
        <p:nvSpPr>
          <p:cNvPr id="13" name="&quot;No&quot; Symbol 12"/>
          <p:cNvSpPr/>
          <p:nvPr/>
        </p:nvSpPr>
        <p:spPr>
          <a:xfrm>
            <a:off x="5591630" y="4825546"/>
            <a:ext cx="642659" cy="620888"/>
          </a:xfrm>
          <a:prstGeom prst="noSmoking">
            <a:avLst>
              <a:gd name="adj" fmla="val 1034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23754" y="2374281"/>
            <a:ext cx="1192265" cy="691445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9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r10"/>
                <a:cs typeface="cmr10"/>
              </a:rPr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>
                <a:latin typeface="cmr10"/>
                <a:cs typeface="cmr10"/>
              </a:rPr>
              <a:t>MongoDB</a:t>
            </a:r>
            <a:r>
              <a:rPr lang="en-US" sz="2800" dirty="0" smtClean="0">
                <a:latin typeface="cmr10"/>
                <a:cs typeface="cmr10"/>
              </a:rPr>
              <a:t> does not lock </a:t>
            </a:r>
          </a:p>
          <a:p>
            <a:r>
              <a:rPr lang="en-US" sz="2800" dirty="0" smtClean="0">
                <a:latin typeface="cmr10"/>
                <a:cs typeface="cmr10"/>
              </a:rPr>
              <a:t>Recall </a:t>
            </a:r>
            <a:r>
              <a:rPr lang="en-US" sz="2800" dirty="0" smtClean="0">
                <a:latin typeface="cmr10"/>
                <a:cs typeface="cmr10"/>
              </a:rPr>
              <a:t>Bob and Sara </a:t>
            </a:r>
          </a:p>
          <a:p>
            <a:r>
              <a:rPr lang="en-US" sz="2800" dirty="0" smtClean="0">
                <a:latin typeface="cmr10"/>
                <a:cs typeface="cmr10"/>
              </a:rPr>
              <a:t>Deposit $</a:t>
            </a:r>
            <a:r>
              <a:rPr lang="en-US" sz="2800" dirty="0" smtClean="0">
                <a:latin typeface="cmr10"/>
                <a:cs typeface="cmr10"/>
              </a:rPr>
              <a:t>100 at same time to shared account</a:t>
            </a:r>
          </a:p>
          <a:p>
            <a:r>
              <a:rPr lang="en-US" sz="2800" dirty="0" smtClean="0">
                <a:latin typeface="cmr10"/>
                <a:cs typeface="cmr10"/>
              </a:rPr>
              <a:t>Overwrite each other’s update</a:t>
            </a: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>
              <a:latin typeface="cmr10"/>
              <a:cs typeface="cmr10"/>
            </a:endParaRPr>
          </a:p>
          <a:p>
            <a:pPr marL="457200" lvl="1" indent="0">
              <a:buNone/>
            </a:pPr>
            <a:endParaRPr lang="en-US" dirty="0" smtClean="0">
              <a:latin typeface="cmr10"/>
              <a:cs typeface="cmr10"/>
            </a:endParaRPr>
          </a:p>
          <a:p>
            <a:endParaRPr lang="en-US" sz="2800" dirty="0">
              <a:latin typeface="cmr10"/>
              <a:cs typeface="cmr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67" y="3801288"/>
            <a:ext cx="1289314" cy="1289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048" y="3824702"/>
            <a:ext cx="1265900" cy="1265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466" y="5906389"/>
            <a:ext cx="1398863" cy="9513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2615" y="5259935"/>
            <a:ext cx="5762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mr10"/>
                <a:cs typeface="cmr10"/>
              </a:rPr>
              <a:t>No general way to prevent this</a:t>
            </a:r>
            <a:endParaRPr lang="en-US" sz="2800" dirty="0">
              <a:latin typeface="cmr10"/>
              <a:cs typeface="cmr1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04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r10"/>
                <a:cs typeface="cmr10"/>
              </a:rPr>
              <a:t>NoSQL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96753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Single </a:t>
            </a:r>
            <a:r>
              <a:rPr lang="en-US" b="1" dirty="0" smtClean="0">
                <a:latin typeface="cmr10"/>
                <a:cs typeface="cmr10"/>
              </a:rPr>
              <a:t>machine bottlenecks:</a:t>
            </a:r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r>
              <a:rPr lang="en-US" b="1" dirty="0" smtClean="0">
                <a:latin typeface="cmr10"/>
                <a:cs typeface="cmr10"/>
              </a:rPr>
              <a:t>Multiple </a:t>
            </a:r>
            <a:r>
              <a:rPr lang="en-US" b="1" dirty="0" smtClean="0">
                <a:latin typeface="cmr10"/>
                <a:cs typeface="cmr10"/>
              </a:rPr>
              <a:t>machine </a:t>
            </a:r>
            <a:r>
              <a:rPr lang="en-US" b="1" dirty="0">
                <a:latin typeface="cmr10"/>
                <a:cs typeface="cmr10"/>
              </a:rPr>
              <a:t>bottlenecks:</a:t>
            </a:r>
            <a:endParaRPr lang="en-US" b="1" dirty="0" smtClean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0" y="5312215"/>
            <a:ext cx="1030250" cy="102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983" y="5283993"/>
            <a:ext cx="1030250" cy="1027280"/>
          </a:xfrm>
          <a:prstGeom prst="rect">
            <a:avLst/>
          </a:prstGeom>
        </p:spPr>
      </p:pic>
      <p:sp>
        <p:nvSpPr>
          <p:cNvPr id="4" name="Left-Right Arrow 3"/>
          <p:cNvSpPr/>
          <p:nvPr/>
        </p:nvSpPr>
        <p:spPr>
          <a:xfrm>
            <a:off x="3012359" y="5506551"/>
            <a:ext cx="3400538" cy="388673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96573" y="4867879"/>
            <a:ext cx="439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Replication, locks, joins</a:t>
            </a:r>
            <a:endParaRPr lang="en-US" sz="2400" dirty="0">
              <a:latin typeface="cmr10"/>
              <a:cs typeface="cmr1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3059" y="2346059"/>
            <a:ext cx="1030250" cy="10272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40126" y="2492225"/>
            <a:ext cx="439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Logging &amp; locking</a:t>
            </a:r>
            <a:endParaRPr lang="en-US" sz="2400" dirty="0">
              <a:latin typeface="cmr10"/>
              <a:cs typeface="cmr10"/>
            </a:endParaRPr>
          </a:p>
        </p:txBody>
      </p:sp>
      <p:sp>
        <p:nvSpPr>
          <p:cNvPr id="13" name="&quot;No&quot; Symbol 12"/>
          <p:cNvSpPr/>
          <p:nvPr/>
        </p:nvSpPr>
        <p:spPr>
          <a:xfrm>
            <a:off x="5591630" y="4825546"/>
            <a:ext cx="642659" cy="620888"/>
          </a:xfrm>
          <a:prstGeom prst="noSmoking">
            <a:avLst>
              <a:gd name="adj" fmla="val 1034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14" name="&quot;No&quot; Symbol 13"/>
          <p:cNvSpPr/>
          <p:nvPr/>
        </p:nvSpPr>
        <p:spPr>
          <a:xfrm>
            <a:off x="6839392" y="2491770"/>
            <a:ext cx="642659" cy="620888"/>
          </a:xfrm>
          <a:prstGeom prst="noSmoking">
            <a:avLst>
              <a:gd name="adj" fmla="val 1034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674408" y="4758604"/>
            <a:ext cx="892630" cy="691445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0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r10"/>
                <a:cs typeface="cmr10"/>
              </a:rPr>
              <a:t>NoSQL</a:t>
            </a:r>
            <a:r>
              <a:rPr lang="en-US" dirty="0" smtClean="0">
                <a:latin typeface="cmr10"/>
                <a:cs typeface="cmr10"/>
              </a:rPr>
              <a:t>(1/3)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967537" cy="5174480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latin typeface="cmr10"/>
                <a:cs typeface="cmr10"/>
              </a:rPr>
              <a:t>To some extent </a:t>
            </a:r>
          </a:p>
          <a:p>
            <a:r>
              <a:rPr lang="en-US" b="1" dirty="0" smtClean="0">
                <a:latin typeface="cmr10"/>
                <a:cs typeface="cmr10"/>
              </a:rPr>
              <a:t>Model accounts instead </a:t>
            </a:r>
          </a:p>
          <a:p>
            <a:r>
              <a:rPr lang="en-US" b="1" dirty="0" smtClean="0">
                <a:latin typeface="cmr10"/>
                <a:cs typeface="cmr10"/>
              </a:rPr>
              <a:t>An account can have multiple holders</a:t>
            </a:r>
          </a:p>
          <a:p>
            <a:endParaRPr lang="en-US" b="1" dirty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r>
              <a:rPr lang="en-US" b="1" dirty="0" smtClean="0">
                <a:latin typeface="cmr10"/>
                <a:cs typeface="cmr10"/>
              </a:rPr>
              <a:t>Solves problem, but limited</a:t>
            </a:r>
            <a:endParaRPr lang="en-US" b="1" dirty="0">
              <a:latin typeface="cmr10"/>
              <a:cs typeface="cmr10"/>
            </a:endParaRPr>
          </a:p>
        </p:txBody>
      </p:sp>
      <p:sp>
        <p:nvSpPr>
          <p:cNvPr id="12" name="Folded Corner 11"/>
          <p:cNvSpPr/>
          <p:nvPr/>
        </p:nvSpPr>
        <p:spPr>
          <a:xfrm>
            <a:off x="606781" y="3245554"/>
            <a:ext cx="3104444" cy="107244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 { </a:t>
            </a:r>
            <a:r>
              <a:rPr lang="tr-TR" dirty="0">
                <a:latin typeface="cmr10"/>
                <a:cs typeface="cmr10"/>
              </a:rPr>
              <a:t> </a:t>
            </a:r>
            <a:r>
              <a:rPr lang="tr-TR" sz="2000" dirty="0" smtClean="0">
                <a:latin typeface="cmr10"/>
                <a:cs typeface="cmr10"/>
              </a:rPr>
              <a:t>name: 	“</a:t>
            </a:r>
            <a:r>
              <a:rPr lang="tr-TR" sz="2000" dirty="0" err="1">
                <a:latin typeface="cmr10"/>
                <a:cs typeface="cmr10"/>
              </a:rPr>
              <a:t>Bob</a:t>
            </a:r>
            <a:r>
              <a:rPr lang="tr-TR" sz="2000" dirty="0">
                <a:latin typeface="cmr10"/>
                <a:cs typeface="cmr10"/>
              </a:rPr>
              <a:t>”,</a:t>
            </a:r>
          </a:p>
          <a:p>
            <a:r>
              <a:rPr lang="en-US" sz="2000" dirty="0" smtClean="0">
                <a:latin typeface="cmr10"/>
                <a:cs typeface="cmr10"/>
              </a:rPr>
              <a:t>   account</a:t>
            </a:r>
            <a:r>
              <a:rPr lang="en-US" sz="2000" dirty="0">
                <a:latin typeface="cmr10"/>
                <a:cs typeface="cmr10"/>
              </a:rPr>
              <a:t>-</a:t>
            </a:r>
            <a:r>
              <a:rPr lang="en-US" sz="2000" dirty="0" smtClean="0">
                <a:latin typeface="cmr10"/>
                <a:cs typeface="cmr10"/>
              </a:rPr>
              <a:t>ID: 	1,</a:t>
            </a:r>
            <a:endParaRPr lang="en-US" sz="2000" dirty="0">
              <a:latin typeface="cmr10"/>
              <a:cs typeface="cmr10"/>
            </a:endParaRPr>
          </a:p>
          <a:p>
            <a:r>
              <a:rPr lang="ro-RO" sz="2000" dirty="0" smtClean="0">
                <a:latin typeface="cmr10"/>
                <a:cs typeface="cmr10"/>
              </a:rPr>
              <a:t>   balance: 	100 </a:t>
            </a:r>
            <a:r>
              <a:rPr lang="ro-RO" dirty="0"/>
              <a:t>}</a:t>
            </a:r>
          </a:p>
          <a:p>
            <a:r>
              <a:rPr lang="ro-RO" dirty="0">
                <a:latin typeface="cmr10"/>
                <a:cs typeface="cmr10"/>
              </a:rPr>
              <a:t>	 </a:t>
            </a:r>
            <a:endParaRPr lang="en-US" dirty="0"/>
          </a:p>
        </p:txBody>
      </p:sp>
      <p:sp>
        <p:nvSpPr>
          <p:cNvPr id="13" name="Folded Corner 12"/>
          <p:cNvSpPr/>
          <p:nvPr/>
        </p:nvSpPr>
        <p:spPr>
          <a:xfrm>
            <a:off x="606781" y="4524022"/>
            <a:ext cx="3104444" cy="107244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 { </a:t>
            </a:r>
            <a:r>
              <a:rPr lang="tr-TR" sz="2000" dirty="0" smtClean="0">
                <a:latin typeface="cmr10"/>
                <a:cs typeface="cmr10"/>
              </a:rPr>
              <a:t>name: 	“Sara”</a:t>
            </a:r>
            <a:r>
              <a:rPr lang="tr-TR" sz="2000" dirty="0">
                <a:latin typeface="cmr10"/>
                <a:cs typeface="cmr10"/>
              </a:rPr>
              <a:t>,</a:t>
            </a:r>
          </a:p>
          <a:p>
            <a:r>
              <a:rPr lang="en-US" sz="2000" dirty="0" smtClean="0">
                <a:latin typeface="cmr10"/>
                <a:cs typeface="cmr10"/>
              </a:rPr>
              <a:t>  account</a:t>
            </a:r>
            <a:r>
              <a:rPr lang="en-US" sz="2000" dirty="0">
                <a:latin typeface="cmr10"/>
                <a:cs typeface="cmr10"/>
              </a:rPr>
              <a:t>-</a:t>
            </a:r>
            <a:r>
              <a:rPr lang="en-US" sz="2000" dirty="0" smtClean="0">
                <a:latin typeface="cmr10"/>
                <a:cs typeface="cmr10"/>
              </a:rPr>
              <a:t>ID: 	1,</a:t>
            </a:r>
            <a:endParaRPr lang="en-US" sz="2000" dirty="0">
              <a:latin typeface="cmr10"/>
              <a:cs typeface="cmr10"/>
            </a:endParaRPr>
          </a:p>
          <a:p>
            <a:r>
              <a:rPr lang="ro-RO" sz="2000" dirty="0" smtClean="0">
                <a:latin typeface="cmr10"/>
                <a:cs typeface="cmr10"/>
              </a:rPr>
              <a:t>  balance: 	100 </a:t>
            </a:r>
            <a:r>
              <a:rPr lang="ro-RO" dirty="0"/>
              <a:t>}</a:t>
            </a:r>
          </a:p>
          <a:p>
            <a:r>
              <a:rPr lang="ro-RO" dirty="0">
                <a:latin typeface="cmr10"/>
                <a:cs typeface="cmr10"/>
              </a:rPr>
              <a:t>	 </a:t>
            </a:r>
            <a:endParaRPr lang="en-US" dirty="0"/>
          </a:p>
        </p:txBody>
      </p:sp>
      <p:sp>
        <p:nvSpPr>
          <p:cNvPr id="14" name="Folded Corner 13"/>
          <p:cNvSpPr/>
          <p:nvPr/>
        </p:nvSpPr>
        <p:spPr>
          <a:xfrm>
            <a:off x="5469465" y="3330220"/>
            <a:ext cx="2884313" cy="2173107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dirty="0"/>
              <a:t>{</a:t>
            </a:r>
            <a:r>
              <a:rPr lang="en-US" dirty="0">
                <a:latin typeface="cmr10"/>
                <a:cs typeface="cmr10"/>
              </a:rPr>
              <a:t> </a:t>
            </a:r>
            <a:r>
              <a:rPr lang="fr-FR" dirty="0" err="1">
                <a:latin typeface="cmr10"/>
                <a:cs typeface="cmr10"/>
              </a:rPr>
              <a:t>account</a:t>
            </a:r>
            <a:r>
              <a:rPr lang="fr-FR" dirty="0">
                <a:latin typeface="cmr10"/>
                <a:cs typeface="cmr10"/>
              </a:rPr>
              <a:t>-id: </a:t>
            </a:r>
            <a:r>
              <a:rPr lang="fr-FR" dirty="0" smtClean="0">
                <a:latin typeface="cmr10"/>
                <a:cs typeface="cmr10"/>
              </a:rPr>
              <a:t>	1,</a:t>
            </a:r>
            <a:endParaRPr lang="fr-FR" dirty="0">
              <a:latin typeface="cmr10"/>
              <a:cs typeface="cmr10"/>
            </a:endParaRPr>
          </a:p>
          <a:p>
            <a:r>
              <a:rPr lang="ro-RO" dirty="0">
                <a:latin typeface="cmr10"/>
                <a:cs typeface="cmr10"/>
              </a:rPr>
              <a:t>  balance: </a:t>
            </a:r>
            <a:r>
              <a:rPr lang="ro-RO" dirty="0" smtClean="0">
                <a:latin typeface="cmr10"/>
                <a:cs typeface="cmr10"/>
              </a:rPr>
              <a:t>	100</a:t>
            </a:r>
            <a:endParaRPr lang="ro-RO" dirty="0">
              <a:latin typeface="cmr10"/>
              <a:cs typeface="cmr10"/>
            </a:endParaRPr>
          </a:p>
          <a:p>
            <a:r>
              <a:rPr lang="en-US" dirty="0">
                <a:latin typeface="cmr10"/>
                <a:cs typeface="cmr10"/>
              </a:rPr>
              <a:t>  holders: [</a:t>
            </a:r>
          </a:p>
          <a:p>
            <a:r>
              <a:rPr lang="de-DE" dirty="0"/>
              <a:t>          </a:t>
            </a:r>
            <a:r>
              <a:rPr lang="de-DE" dirty="0" smtClean="0"/>
              <a:t>	 {</a:t>
            </a:r>
            <a:r>
              <a:rPr lang="de-DE" dirty="0" err="1">
                <a:latin typeface="cmr10"/>
                <a:cs typeface="cmr10"/>
              </a:rPr>
              <a:t>name</a:t>
            </a:r>
            <a:r>
              <a:rPr lang="de-DE" dirty="0">
                <a:latin typeface="cmr10"/>
                <a:cs typeface="cmr10"/>
              </a:rPr>
              <a:t> : “Bob” </a:t>
            </a:r>
            <a:r>
              <a:rPr lang="en-US" dirty="0" smtClean="0"/>
              <a:t>}</a:t>
            </a:r>
            <a:endParaRPr lang="en-US" dirty="0"/>
          </a:p>
          <a:p>
            <a:r>
              <a:rPr lang="ro-RO" dirty="0"/>
              <a:t>         </a:t>
            </a:r>
            <a:r>
              <a:rPr lang="ro-RO" dirty="0" smtClean="0"/>
              <a:t>	 </a:t>
            </a:r>
            <a:r>
              <a:rPr lang="ro-RO" dirty="0"/>
              <a:t>{</a:t>
            </a:r>
            <a:r>
              <a:rPr lang="ro-RO" dirty="0">
                <a:latin typeface="cmr10"/>
                <a:cs typeface="cmr10"/>
              </a:rPr>
              <a:t>name : “Sara</a:t>
            </a:r>
            <a:r>
              <a:rPr lang="ro-RO" dirty="0" smtClean="0">
                <a:latin typeface="cmr10"/>
                <a:cs typeface="cmr10"/>
              </a:rPr>
              <a:t>” </a:t>
            </a:r>
            <a:r>
              <a:rPr lang="en-US" dirty="0" smtClean="0"/>
              <a:t>}</a:t>
            </a:r>
            <a:endParaRPr lang="en-US" dirty="0"/>
          </a:p>
          <a:p>
            <a:r>
              <a:rPr lang="de-DE" dirty="0" smtClean="0">
                <a:latin typeface="Calibri (Body)"/>
                <a:cs typeface="Calibri (Body)"/>
              </a:rPr>
              <a:t>  ]</a:t>
            </a:r>
            <a:endParaRPr lang="de-DE" dirty="0">
              <a:latin typeface="Calibri (Body)"/>
              <a:cs typeface="Calibri (Body)"/>
            </a:endParaRPr>
          </a:p>
          <a:p>
            <a:r>
              <a:rPr lang="de-DE" dirty="0"/>
              <a:t>}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937000" y="3668886"/>
            <a:ext cx="1199444" cy="4797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937000" y="4642553"/>
            <a:ext cx="1199444" cy="451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48548" y="4182914"/>
            <a:ext cx="9215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mr10"/>
                <a:cs typeface="cmr10"/>
              </a:rPr>
              <a:t>merge</a:t>
            </a:r>
            <a:endParaRPr lang="en-US" sz="2200" dirty="0">
              <a:latin typeface="cmr10"/>
              <a:cs typeface="cmr1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6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/>
                <a:cs typeface="cmr10"/>
              </a:rPr>
              <a:t>Introduction 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0" y="1417638"/>
            <a:ext cx="43744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 just tell you how traditional databases are designed, but tell you why they are designed that way. Due to the hardware. </a:t>
            </a:r>
          </a:p>
          <a:p>
            <a:endParaRPr lang="en-US" dirty="0"/>
          </a:p>
          <a:p>
            <a:r>
              <a:rPr lang="en-US" dirty="0" smtClean="0"/>
              <a:t>Modern times. How has hardware changed? What changes? </a:t>
            </a:r>
          </a:p>
          <a:p>
            <a:endParaRPr lang="en-US" dirty="0"/>
          </a:p>
          <a:p>
            <a:r>
              <a:rPr lang="en-US" dirty="0" smtClean="0"/>
              <a:t>Two classes of databases today </a:t>
            </a:r>
            <a:endParaRPr lang="en-US" dirty="0"/>
          </a:p>
        </p:txBody>
      </p:sp>
      <p:pic>
        <p:nvPicPr>
          <p:cNvPr id="6" name="Picture 5" descr="Screenshot 2016-01-10 19.36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2291"/>
            <a:ext cx="9144000" cy="3335858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0060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latin typeface="cmr10"/>
                <a:cs typeface="cmr10"/>
              </a:rPr>
              <a:t>MongoDB</a:t>
            </a:r>
            <a:r>
              <a:rPr lang="en-US" sz="2800" dirty="0" smtClean="0">
                <a:latin typeface="cmr10"/>
                <a:cs typeface="cmr10"/>
              </a:rPr>
              <a:t> is the most popular </a:t>
            </a:r>
            <a:r>
              <a:rPr lang="en-US" sz="2800" dirty="0" err="1" smtClean="0">
                <a:latin typeface="cmr10"/>
                <a:cs typeface="cmr10"/>
              </a:rPr>
              <a:t>NoSQL</a:t>
            </a:r>
            <a:r>
              <a:rPr lang="en-US" sz="2800" dirty="0" smtClean="0">
                <a:latin typeface="cmr10"/>
                <a:cs typeface="cmr10"/>
              </a:rPr>
              <a:t> system</a:t>
            </a:r>
            <a:endParaRPr lang="en-US" sz="2800" dirty="0">
              <a:latin typeface="cmr10"/>
              <a:cs typeface="cmr1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78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r10"/>
                <a:cs typeface="cmr10"/>
              </a:rPr>
              <a:t>NoSQL</a:t>
            </a:r>
            <a:r>
              <a:rPr lang="en-US" dirty="0" smtClean="0">
                <a:latin typeface="cmr10"/>
                <a:cs typeface="cmr10"/>
              </a:rPr>
              <a:t>(1/3)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967537" cy="517448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Suppose a customer has multiple accounts </a:t>
            </a:r>
          </a:p>
          <a:p>
            <a:r>
              <a:rPr lang="en-US" b="1" dirty="0" smtClean="0">
                <a:latin typeface="cmr10"/>
                <a:cs typeface="cmr10"/>
              </a:rPr>
              <a:t>An account can have multiple holders</a:t>
            </a:r>
          </a:p>
          <a:p>
            <a:endParaRPr lang="en-US" b="1" dirty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r>
              <a:rPr lang="en-US" b="1" dirty="0">
                <a:latin typeface="cmr10"/>
                <a:cs typeface="cmr10"/>
              </a:rPr>
              <a:t>T</a:t>
            </a:r>
            <a:r>
              <a:rPr lang="en-US" b="1" dirty="0" smtClean="0">
                <a:latin typeface="cmr10"/>
                <a:cs typeface="cmr10"/>
              </a:rPr>
              <a:t>wo clerks update the credit score at the same time, and overwrite each other’s changes</a:t>
            </a:r>
            <a:endParaRPr lang="en-US" b="1" dirty="0">
              <a:latin typeface="cmr10"/>
              <a:cs typeface="cmr10"/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883355" y="3189112"/>
            <a:ext cx="2884313" cy="2173107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dirty="0"/>
              <a:t>{</a:t>
            </a:r>
            <a:r>
              <a:rPr lang="en-US" dirty="0">
                <a:latin typeface="cmr10"/>
                <a:cs typeface="cmr10"/>
              </a:rPr>
              <a:t> </a:t>
            </a:r>
            <a:r>
              <a:rPr lang="fr-FR" dirty="0" err="1">
                <a:latin typeface="cmr10"/>
                <a:cs typeface="cmr10"/>
              </a:rPr>
              <a:t>account</a:t>
            </a:r>
            <a:r>
              <a:rPr lang="fr-FR" dirty="0">
                <a:latin typeface="cmr10"/>
                <a:cs typeface="cmr10"/>
              </a:rPr>
              <a:t>-id: </a:t>
            </a:r>
            <a:r>
              <a:rPr lang="fr-FR" dirty="0" smtClean="0">
                <a:latin typeface="cmr10"/>
                <a:cs typeface="cmr10"/>
              </a:rPr>
              <a:t>	1,</a:t>
            </a:r>
            <a:endParaRPr lang="fr-FR" dirty="0">
              <a:latin typeface="cmr10"/>
              <a:cs typeface="cmr10"/>
            </a:endParaRPr>
          </a:p>
          <a:p>
            <a:r>
              <a:rPr lang="ro-RO" dirty="0">
                <a:latin typeface="cmr10"/>
                <a:cs typeface="cmr10"/>
              </a:rPr>
              <a:t>  balance: </a:t>
            </a:r>
            <a:r>
              <a:rPr lang="ro-RO" dirty="0" smtClean="0">
                <a:latin typeface="cmr10"/>
                <a:cs typeface="cmr10"/>
              </a:rPr>
              <a:t>	100</a:t>
            </a:r>
            <a:endParaRPr lang="ro-RO" dirty="0">
              <a:latin typeface="cmr10"/>
              <a:cs typeface="cmr10"/>
            </a:endParaRPr>
          </a:p>
          <a:p>
            <a:r>
              <a:rPr lang="en-US" dirty="0">
                <a:latin typeface="cmr10"/>
                <a:cs typeface="cmr10"/>
              </a:rPr>
              <a:t>  holders: [</a:t>
            </a:r>
          </a:p>
          <a:p>
            <a:r>
              <a:rPr lang="de-DE" dirty="0"/>
              <a:t>          </a:t>
            </a:r>
            <a:r>
              <a:rPr lang="de-DE" dirty="0" smtClean="0"/>
              <a:t>	 {</a:t>
            </a:r>
            <a:r>
              <a:rPr lang="de-DE" dirty="0" err="1">
                <a:latin typeface="cmr10"/>
                <a:cs typeface="cmr10"/>
              </a:rPr>
              <a:t>name</a:t>
            </a:r>
            <a:r>
              <a:rPr lang="de-DE" dirty="0">
                <a:latin typeface="cmr10"/>
                <a:cs typeface="cmr10"/>
              </a:rPr>
              <a:t> : “Bob</a:t>
            </a:r>
            <a:r>
              <a:rPr lang="de-DE" dirty="0" smtClean="0">
                <a:latin typeface="cmr10"/>
                <a:cs typeface="cmr10"/>
              </a:rPr>
              <a:t>”</a:t>
            </a:r>
          </a:p>
          <a:p>
            <a:r>
              <a:rPr lang="de-DE" dirty="0" smtClean="0">
                <a:latin typeface="cmr10"/>
                <a:cs typeface="cmr10"/>
              </a:rPr>
              <a:t>             </a:t>
            </a:r>
            <a:r>
              <a:rPr lang="de-DE" dirty="0" err="1" smtClean="0">
                <a:latin typeface="cmr10"/>
                <a:cs typeface="cmr10"/>
              </a:rPr>
              <a:t>credit</a:t>
            </a:r>
            <a:r>
              <a:rPr lang="de-DE" dirty="0" smtClean="0">
                <a:latin typeface="cmr10"/>
                <a:cs typeface="cmr10"/>
              </a:rPr>
              <a:t>-score: 1 </a:t>
            </a:r>
            <a:r>
              <a:rPr lang="en-US" dirty="0" smtClean="0"/>
              <a:t>}</a:t>
            </a:r>
            <a:endParaRPr lang="en-US" dirty="0"/>
          </a:p>
          <a:p>
            <a:r>
              <a:rPr lang="ro-RO" dirty="0"/>
              <a:t>         </a:t>
            </a:r>
            <a:r>
              <a:rPr lang="ro-RO" dirty="0" smtClean="0"/>
              <a:t>	 </a:t>
            </a:r>
            <a:r>
              <a:rPr lang="ro-RO" dirty="0"/>
              <a:t>{</a:t>
            </a:r>
            <a:r>
              <a:rPr lang="ro-RO" dirty="0">
                <a:latin typeface="cmr10"/>
                <a:cs typeface="cmr10"/>
              </a:rPr>
              <a:t>name : “Sara</a:t>
            </a:r>
            <a:r>
              <a:rPr lang="ro-RO" dirty="0" smtClean="0">
                <a:latin typeface="cmr10"/>
                <a:cs typeface="cmr10"/>
              </a:rPr>
              <a:t>” </a:t>
            </a:r>
            <a:r>
              <a:rPr lang="en-US" dirty="0" smtClean="0"/>
              <a:t>}</a:t>
            </a:r>
            <a:endParaRPr lang="en-US" dirty="0"/>
          </a:p>
          <a:p>
            <a:r>
              <a:rPr lang="de-DE" dirty="0" smtClean="0">
                <a:latin typeface="Calibri (Body)"/>
                <a:cs typeface="Calibri (Body)"/>
              </a:rPr>
              <a:t>  ]</a:t>
            </a:r>
            <a:endParaRPr lang="de-DE" dirty="0">
              <a:latin typeface="Calibri (Body)"/>
              <a:cs typeface="Calibri (Body)"/>
            </a:endParaRPr>
          </a:p>
          <a:p>
            <a:r>
              <a:rPr lang="de-DE" dirty="0"/>
              <a:t>}</a:t>
            </a:r>
          </a:p>
        </p:txBody>
      </p:sp>
      <p:sp>
        <p:nvSpPr>
          <p:cNvPr id="10" name="Folded Corner 9"/>
          <p:cNvSpPr/>
          <p:nvPr/>
        </p:nvSpPr>
        <p:spPr>
          <a:xfrm>
            <a:off x="5198533" y="3499558"/>
            <a:ext cx="2884313" cy="1608666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dirty="0"/>
              <a:t>{</a:t>
            </a:r>
            <a:r>
              <a:rPr lang="en-US" dirty="0">
                <a:latin typeface="cmr10"/>
                <a:cs typeface="cmr10"/>
              </a:rPr>
              <a:t> </a:t>
            </a:r>
            <a:r>
              <a:rPr lang="fr-FR" dirty="0" err="1">
                <a:latin typeface="cmr10"/>
                <a:cs typeface="cmr10"/>
              </a:rPr>
              <a:t>account</a:t>
            </a:r>
            <a:r>
              <a:rPr lang="fr-FR" dirty="0">
                <a:latin typeface="cmr10"/>
                <a:cs typeface="cmr10"/>
              </a:rPr>
              <a:t>-id: </a:t>
            </a:r>
            <a:r>
              <a:rPr lang="fr-FR" dirty="0" smtClean="0">
                <a:latin typeface="cmr10"/>
                <a:cs typeface="cmr10"/>
              </a:rPr>
              <a:t>	3,</a:t>
            </a:r>
            <a:endParaRPr lang="fr-FR" dirty="0">
              <a:latin typeface="cmr10"/>
              <a:cs typeface="cmr10"/>
            </a:endParaRPr>
          </a:p>
          <a:p>
            <a:r>
              <a:rPr lang="ro-RO" dirty="0">
                <a:latin typeface="cmr10"/>
                <a:cs typeface="cmr10"/>
              </a:rPr>
              <a:t>  balance: </a:t>
            </a:r>
            <a:r>
              <a:rPr lang="ro-RO" dirty="0" smtClean="0">
                <a:latin typeface="cmr10"/>
                <a:cs typeface="cmr10"/>
              </a:rPr>
              <a:t>	200</a:t>
            </a:r>
            <a:endParaRPr lang="ro-RO" dirty="0">
              <a:latin typeface="cmr10"/>
              <a:cs typeface="cmr10"/>
            </a:endParaRPr>
          </a:p>
          <a:p>
            <a:r>
              <a:rPr lang="de-DE" dirty="0" smtClean="0"/>
              <a:t>   holder: „Bob“</a:t>
            </a:r>
          </a:p>
          <a:p>
            <a:r>
              <a:rPr lang="de-DE" dirty="0" smtClean="0"/>
              <a:t>   </a:t>
            </a:r>
            <a:r>
              <a:rPr lang="de-DE" dirty="0" err="1" smtClean="0"/>
              <a:t>credit</a:t>
            </a:r>
            <a:r>
              <a:rPr lang="de-DE" dirty="0" smtClean="0"/>
              <a:t>-score: 1</a:t>
            </a:r>
          </a:p>
          <a:p>
            <a:r>
              <a:rPr lang="de-DE" dirty="0" smtClean="0"/>
              <a:t>}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50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r10"/>
                <a:cs typeface="cmr10"/>
              </a:rPr>
              <a:t>NoSQL</a:t>
            </a:r>
            <a:r>
              <a:rPr lang="en-US" dirty="0" smtClean="0">
                <a:latin typeface="cmr10"/>
                <a:cs typeface="cmr10"/>
              </a:rPr>
              <a:t>(1/3)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122356" cy="517448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bx10"/>
                <a:cs typeface="cmbx10"/>
              </a:rPr>
              <a:t>Problem</a:t>
            </a:r>
            <a:r>
              <a:rPr lang="en-US" b="1" dirty="0" smtClean="0">
                <a:latin typeface="cmr10"/>
                <a:cs typeface="cmr10"/>
              </a:rPr>
              <a:t>: many-to-many relationships</a:t>
            </a:r>
          </a:p>
          <a:p>
            <a:r>
              <a:rPr lang="en-US" b="1" dirty="0" smtClean="0">
                <a:latin typeface="cmbx10"/>
                <a:cs typeface="cmbx10"/>
              </a:rPr>
              <a:t>Example</a:t>
            </a:r>
            <a:r>
              <a:rPr lang="en-US" b="1" dirty="0" smtClean="0">
                <a:latin typeface="cmr10"/>
                <a:cs typeface="cmr10"/>
              </a:rPr>
              <a:t>: customer can have multiple accounts, and account can be shared by multiple customers. </a:t>
            </a:r>
          </a:p>
          <a:p>
            <a:r>
              <a:rPr lang="en-US" b="1" dirty="0" smtClean="0">
                <a:latin typeface="cmr10"/>
                <a:cs typeface="cmr10"/>
              </a:rPr>
              <a:t>In </a:t>
            </a:r>
            <a:r>
              <a:rPr lang="en-US" b="1" dirty="0" err="1" smtClean="0">
                <a:latin typeface="cmr10"/>
                <a:cs typeface="cmr10"/>
              </a:rPr>
              <a:t>MongoDB</a:t>
            </a:r>
            <a:r>
              <a:rPr lang="en-US" b="1" dirty="0" smtClean="0">
                <a:latin typeface="cmr10"/>
                <a:cs typeface="cmr10"/>
              </a:rPr>
              <a:t>, choose 2 of 3:</a:t>
            </a:r>
          </a:p>
          <a:p>
            <a:pPr lvl="1"/>
            <a:r>
              <a:rPr lang="en-US" b="1" dirty="0" smtClean="0">
                <a:latin typeface="cmr10"/>
                <a:cs typeface="cmr10"/>
              </a:rPr>
              <a:t>Concurrency (performance)</a:t>
            </a:r>
          </a:p>
          <a:p>
            <a:pPr lvl="1"/>
            <a:r>
              <a:rPr lang="en-US" b="1" dirty="0" smtClean="0">
                <a:latin typeface="cmr10"/>
                <a:cs typeface="cmr10"/>
              </a:rPr>
              <a:t>Correctness </a:t>
            </a:r>
          </a:p>
          <a:p>
            <a:pPr lvl="1"/>
            <a:r>
              <a:rPr lang="en-US" b="1" dirty="0" smtClean="0">
                <a:latin typeface="cmr10"/>
                <a:cs typeface="cmr10"/>
              </a:rPr>
              <a:t>Many-to-many relationships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01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r10"/>
                <a:cs typeface="cmr10"/>
              </a:rPr>
              <a:t>NoSQL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991446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Different operation order across replicas </a:t>
            </a:r>
          </a:p>
          <a:p>
            <a:r>
              <a:rPr lang="en-US" b="1" dirty="0" smtClean="0">
                <a:latin typeface="cmr10"/>
                <a:cs typeface="cmr10"/>
              </a:rPr>
              <a:t>E.g. concurrent addition and multiplication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992" y="3804126"/>
            <a:ext cx="1030250" cy="1027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0738" y="3804126"/>
            <a:ext cx="26138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Deposit</a:t>
            </a:r>
          </a:p>
          <a:p>
            <a:r>
              <a:rPr lang="en-US" sz="2400" dirty="0" smtClean="0">
                <a:latin typeface="cmr10"/>
                <a:cs typeface="cmr10"/>
              </a:rPr>
              <a:t>Add 100</a:t>
            </a:r>
          </a:p>
          <a:p>
            <a:endParaRPr lang="en-US" sz="2400" dirty="0">
              <a:latin typeface="cmr10"/>
              <a:cs typeface="cmr10"/>
            </a:endParaRPr>
          </a:p>
          <a:p>
            <a:endParaRPr lang="en-US" sz="2400" dirty="0" smtClean="0">
              <a:latin typeface="cmr10"/>
              <a:cs typeface="cmr10"/>
            </a:endParaRPr>
          </a:p>
          <a:p>
            <a:endParaRPr lang="en-US" sz="2400" dirty="0">
              <a:latin typeface="cmr10"/>
              <a:cs typeface="cmr10"/>
            </a:endParaRPr>
          </a:p>
          <a:p>
            <a:r>
              <a:rPr lang="en-US" sz="2400" dirty="0" smtClean="0">
                <a:latin typeface="cmr10"/>
                <a:cs typeface="cmr10"/>
              </a:rPr>
              <a:t>Interest </a:t>
            </a:r>
          </a:p>
          <a:p>
            <a:r>
              <a:rPr lang="en-US" sz="2400" dirty="0" smtClean="0">
                <a:latin typeface="cmr10"/>
                <a:cs typeface="cmr10"/>
              </a:rPr>
              <a:t>Multiply by 1.1</a:t>
            </a:r>
            <a:endParaRPr lang="en-US" sz="2400" dirty="0">
              <a:latin typeface="cmr10"/>
              <a:cs typeface="cmr1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3737" y="5529696"/>
            <a:ext cx="1030250" cy="1027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9" y="3485648"/>
            <a:ext cx="1289314" cy="128931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1" y="5327007"/>
            <a:ext cx="1199322" cy="1199322"/>
          </a:xfrm>
          <a:prstGeom prst="rect">
            <a:avLst/>
          </a:prstGeom>
        </p:spPr>
      </p:pic>
      <p:sp>
        <p:nvSpPr>
          <p:cNvPr id="17" name="Folded Corner 16"/>
          <p:cNvSpPr/>
          <p:nvPr/>
        </p:nvSpPr>
        <p:spPr>
          <a:xfrm>
            <a:off x="4741041" y="4014713"/>
            <a:ext cx="2334997" cy="105813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sz="2000" dirty="0" smtClean="0"/>
              <a:t>{  </a:t>
            </a:r>
            <a:r>
              <a:rPr lang="is-IS" sz="2000" dirty="0" smtClean="0">
                <a:latin typeface="cmr10"/>
                <a:cs typeface="cmr10"/>
              </a:rPr>
              <a:t>…</a:t>
            </a:r>
            <a:endParaRPr lang="fr-FR" sz="2000" dirty="0" smtClean="0"/>
          </a:p>
          <a:p>
            <a:r>
              <a:rPr lang="ro-RO" sz="2000" dirty="0" smtClean="0">
                <a:latin typeface="cmr10"/>
                <a:cs typeface="cmr10"/>
              </a:rPr>
              <a:t>        balance: 100</a:t>
            </a:r>
          </a:p>
          <a:p>
            <a:r>
              <a:rPr lang="ro-RO" sz="2000" dirty="0">
                <a:latin typeface="cmr10"/>
                <a:cs typeface="cmr10"/>
              </a:rPr>
              <a:t> </a:t>
            </a:r>
            <a:r>
              <a:rPr lang="ro-RO" sz="2000" dirty="0" smtClean="0">
                <a:latin typeface="cmr10"/>
                <a:cs typeface="cmr10"/>
              </a:rPr>
              <a:t>... </a:t>
            </a:r>
            <a:r>
              <a:rPr lang="de-DE" sz="2000" dirty="0" smtClean="0"/>
              <a:t>}</a:t>
            </a:r>
            <a:endParaRPr lang="de-DE" sz="2000" dirty="0"/>
          </a:p>
        </p:txBody>
      </p:sp>
      <p:sp>
        <p:nvSpPr>
          <p:cNvPr id="18" name="Folded Corner 17"/>
          <p:cNvSpPr/>
          <p:nvPr/>
        </p:nvSpPr>
        <p:spPr>
          <a:xfrm>
            <a:off x="4741041" y="5397603"/>
            <a:ext cx="2334997" cy="105813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sz="2000" dirty="0" smtClean="0"/>
              <a:t>{  </a:t>
            </a:r>
            <a:r>
              <a:rPr lang="is-IS" sz="2000" dirty="0" smtClean="0">
                <a:latin typeface="cmr10"/>
                <a:cs typeface="cmr10"/>
              </a:rPr>
              <a:t>…</a:t>
            </a:r>
            <a:endParaRPr lang="fr-FR" sz="2000" dirty="0" smtClean="0"/>
          </a:p>
          <a:p>
            <a:r>
              <a:rPr lang="ro-RO" sz="2000" dirty="0" smtClean="0">
                <a:latin typeface="cmr10"/>
                <a:cs typeface="cmr10"/>
              </a:rPr>
              <a:t>        balance: 100</a:t>
            </a:r>
          </a:p>
          <a:p>
            <a:r>
              <a:rPr lang="ro-RO" sz="2000" dirty="0">
                <a:latin typeface="cmr10"/>
                <a:cs typeface="cmr10"/>
              </a:rPr>
              <a:t> </a:t>
            </a:r>
            <a:r>
              <a:rPr lang="ro-RO" sz="2000" dirty="0" smtClean="0">
                <a:latin typeface="cmr10"/>
                <a:cs typeface="cmr10"/>
              </a:rPr>
              <a:t>... </a:t>
            </a:r>
            <a:r>
              <a:rPr lang="de-DE" sz="2000" dirty="0" smtClean="0"/>
              <a:t>}</a:t>
            </a:r>
            <a:endParaRPr lang="de-DE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4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r10"/>
                <a:cs typeface="cmr10"/>
              </a:rPr>
              <a:t>NoSQL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991446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Different operation order across replicas </a:t>
            </a:r>
          </a:p>
          <a:p>
            <a:r>
              <a:rPr lang="en-US" b="1" dirty="0" smtClean="0">
                <a:latin typeface="cmr10"/>
                <a:cs typeface="cmr10"/>
              </a:rPr>
              <a:t>E.g. concurrent addition and multiplication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992" y="3804126"/>
            <a:ext cx="1030250" cy="1027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0738" y="3804126"/>
            <a:ext cx="26138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Deposit</a:t>
            </a:r>
          </a:p>
          <a:p>
            <a:r>
              <a:rPr lang="en-US" sz="2400" dirty="0" smtClean="0">
                <a:latin typeface="cmr10"/>
                <a:cs typeface="cmr10"/>
              </a:rPr>
              <a:t>Add 100</a:t>
            </a:r>
          </a:p>
          <a:p>
            <a:endParaRPr lang="en-US" sz="2400" dirty="0">
              <a:latin typeface="cmr10"/>
              <a:cs typeface="cmr10"/>
            </a:endParaRPr>
          </a:p>
          <a:p>
            <a:endParaRPr lang="en-US" sz="2400" dirty="0" smtClean="0">
              <a:latin typeface="cmr10"/>
              <a:cs typeface="cmr10"/>
            </a:endParaRPr>
          </a:p>
          <a:p>
            <a:endParaRPr lang="en-US" sz="2400" dirty="0">
              <a:latin typeface="cmr10"/>
              <a:cs typeface="cmr10"/>
            </a:endParaRPr>
          </a:p>
          <a:p>
            <a:r>
              <a:rPr lang="en-US" sz="2400" dirty="0" smtClean="0">
                <a:latin typeface="cmr10"/>
                <a:cs typeface="cmr10"/>
              </a:rPr>
              <a:t>Interest </a:t>
            </a:r>
          </a:p>
          <a:p>
            <a:r>
              <a:rPr lang="en-US" sz="2400" dirty="0" smtClean="0">
                <a:latin typeface="cmr10"/>
                <a:cs typeface="cmr10"/>
              </a:rPr>
              <a:t>Multiply by 1.1</a:t>
            </a:r>
            <a:endParaRPr lang="en-US" sz="2400" dirty="0">
              <a:latin typeface="cmr10"/>
              <a:cs typeface="cmr1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3737" y="5529696"/>
            <a:ext cx="1030250" cy="1027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9" y="3485648"/>
            <a:ext cx="1289314" cy="128931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104444" y="4106333"/>
            <a:ext cx="1569751" cy="183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104444" y="4106333"/>
            <a:ext cx="1439334" cy="18203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623294" y="4543778"/>
            <a:ext cx="920484" cy="1382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623294" y="5926668"/>
            <a:ext cx="920484" cy="2361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1" y="5327007"/>
            <a:ext cx="1199322" cy="1199322"/>
          </a:xfrm>
          <a:prstGeom prst="rect">
            <a:avLst/>
          </a:prstGeom>
        </p:spPr>
      </p:pic>
      <p:sp>
        <p:nvSpPr>
          <p:cNvPr id="17" name="Folded Corner 16"/>
          <p:cNvSpPr/>
          <p:nvPr/>
        </p:nvSpPr>
        <p:spPr>
          <a:xfrm>
            <a:off x="4741041" y="4014713"/>
            <a:ext cx="2334997" cy="105813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sz="2000" dirty="0" smtClean="0"/>
              <a:t>{  </a:t>
            </a:r>
            <a:r>
              <a:rPr lang="is-IS" sz="2000" dirty="0" smtClean="0">
                <a:latin typeface="cmr10"/>
                <a:cs typeface="cmr10"/>
              </a:rPr>
              <a:t>…</a:t>
            </a:r>
            <a:endParaRPr lang="fr-FR" sz="2000" dirty="0" smtClean="0"/>
          </a:p>
          <a:p>
            <a:r>
              <a:rPr lang="ro-RO" sz="2000" dirty="0" smtClean="0">
                <a:latin typeface="cmr10"/>
                <a:cs typeface="cmr10"/>
              </a:rPr>
              <a:t>        balance: 100</a:t>
            </a:r>
          </a:p>
          <a:p>
            <a:r>
              <a:rPr lang="ro-RO" sz="2000" dirty="0">
                <a:latin typeface="cmr10"/>
                <a:cs typeface="cmr10"/>
              </a:rPr>
              <a:t> </a:t>
            </a:r>
            <a:r>
              <a:rPr lang="ro-RO" sz="2000" dirty="0" smtClean="0">
                <a:latin typeface="cmr10"/>
                <a:cs typeface="cmr10"/>
              </a:rPr>
              <a:t>... </a:t>
            </a:r>
            <a:r>
              <a:rPr lang="de-DE" sz="2000" dirty="0" smtClean="0"/>
              <a:t>}</a:t>
            </a:r>
            <a:endParaRPr lang="de-DE" sz="2000" dirty="0"/>
          </a:p>
        </p:txBody>
      </p:sp>
      <p:sp>
        <p:nvSpPr>
          <p:cNvPr id="18" name="Folded Corner 17"/>
          <p:cNvSpPr/>
          <p:nvPr/>
        </p:nvSpPr>
        <p:spPr>
          <a:xfrm>
            <a:off x="4741041" y="5397603"/>
            <a:ext cx="2334997" cy="105813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sz="2000" dirty="0" smtClean="0"/>
              <a:t>{  </a:t>
            </a:r>
            <a:r>
              <a:rPr lang="is-IS" sz="2000" dirty="0" smtClean="0">
                <a:latin typeface="cmr10"/>
                <a:cs typeface="cmr10"/>
              </a:rPr>
              <a:t>…</a:t>
            </a:r>
            <a:endParaRPr lang="fr-FR" sz="2000" dirty="0" smtClean="0"/>
          </a:p>
          <a:p>
            <a:r>
              <a:rPr lang="ro-RO" sz="2000" dirty="0" smtClean="0">
                <a:latin typeface="cmr10"/>
                <a:cs typeface="cmr10"/>
              </a:rPr>
              <a:t>        balance: 100</a:t>
            </a:r>
          </a:p>
          <a:p>
            <a:r>
              <a:rPr lang="ro-RO" sz="2000" dirty="0">
                <a:latin typeface="cmr10"/>
                <a:cs typeface="cmr10"/>
              </a:rPr>
              <a:t> </a:t>
            </a:r>
            <a:r>
              <a:rPr lang="ro-RO" sz="2000" dirty="0" smtClean="0">
                <a:latin typeface="cmr10"/>
                <a:cs typeface="cmr10"/>
              </a:rPr>
              <a:t>... </a:t>
            </a:r>
            <a:r>
              <a:rPr lang="de-DE" sz="2000" dirty="0" smtClean="0"/>
              <a:t>}</a:t>
            </a:r>
            <a:endParaRPr lang="de-DE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0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r10"/>
                <a:cs typeface="cmr10"/>
              </a:rPr>
              <a:t>NoSQL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991446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Operation order may be different</a:t>
            </a:r>
          </a:p>
          <a:p>
            <a:r>
              <a:rPr lang="en-US" b="1" dirty="0" smtClean="0">
                <a:latin typeface="cmr10"/>
                <a:cs typeface="cmr10"/>
              </a:rPr>
              <a:t>E.g. concurrent addition and multiplication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4992" y="3804126"/>
            <a:ext cx="1030250" cy="1027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0738" y="3804126"/>
            <a:ext cx="26138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Deposit</a:t>
            </a:r>
          </a:p>
          <a:p>
            <a:r>
              <a:rPr lang="en-US" sz="2400" dirty="0" smtClean="0">
                <a:latin typeface="cmr10"/>
                <a:cs typeface="cmr10"/>
              </a:rPr>
              <a:t>Add 100</a:t>
            </a:r>
          </a:p>
          <a:p>
            <a:endParaRPr lang="en-US" sz="2400" dirty="0">
              <a:latin typeface="cmr10"/>
              <a:cs typeface="cmr10"/>
            </a:endParaRPr>
          </a:p>
          <a:p>
            <a:endParaRPr lang="en-US" sz="2400" dirty="0" smtClean="0">
              <a:latin typeface="cmr10"/>
              <a:cs typeface="cmr10"/>
            </a:endParaRPr>
          </a:p>
          <a:p>
            <a:endParaRPr lang="en-US" sz="2400" dirty="0">
              <a:latin typeface="cmr10"/>
              <a:cs typeface="cmr10"/>
            </a:endParaRPr>
          </a:p>
          <a:p>
            <a:r>
              <a:rPr lang="en-US" sz="2400" dirty="0" smtClean="0">
                <a:latin typeface="cmr10"/>
                <a:cs typeface="cmr10"/>
              </a:rPr>
              <a:t>Interest </a:t>
            </a:r>
          </a:p>
          <a:p>
            <a:r>
              <a:rPr lang="en-US" sz="2400" dirty="0" smtClean="0">
                <a:latin typeface="cmr10"/>
                <a:cs typeface="cmr10"/>
              </a:rPr>
              <a:t>Multiply by 1.1</a:t>
            </a:r>
            <a:endParaRPr lang="en-US" sz="2400" dirty="0">
              <a:latin typeface="cmr10"/>
              <a:cs typeface="cmr1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3737" y="5529696"/>
            <a:ext cx="1030250" cy="102728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9" y="3485648"/>
            <a:ext cx="1289314" cy="128931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861" y="5327007"/>
            <a:ext cx="1199322" cy="11993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2597" y="4657344"/>
            <a:ext cx="2088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mr10"/>
                <a:cs typeface="cmr10"/>
              </a:rPr>
              <a:t>Inconsistent replicas</a:t>
            </a:r>
            <a:endParaRPr lang="en-US" sz="2400" dirty="0">
              <a:solidFill>
                <a:srgbClr val="FF0000"/>
              </a:solidFill>
              <a:latin typeface="cmr10"/>
              <a:cs typeface="cmr10"/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4741041" y="4014713"/>
            <a:ext cx="2334997" cy="105813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sz="2000" dirty="0" smtClean="0"/>
              <a:t>{  </a:t>
            </a:r>
            <a:r>
              <a:rPr lang="is-IS" sz="2000" dirty="0" smtClean="0">
                <a:latin typeface="cmr10"/>
                <a:cs typeface="cmr10"/>
              </a:rPr>
              <a:t>…</a:t>
            </a:r>
            <a:endParaRPr lang="fr-FR" sz="2000" dirty="0" smtClean="0"/>
          </a:p>
          <a:p>
            <a:r>
              <a:rPr lang="ro-RO" sz="2000" dirty="0" smtClean="0">
                <a:latin typeface="cmr10"/>
                <a:cs typeface="cmr10"/>
              </a:rPr>
              <a:t>        balance: </a:t>
            </a:r>
            <a:r>
              <a:rPr lang="ro-RO" sz="2000" dirty="0" smtClean="0">
                <a:latin typeface="cmr10"/>
                <a:cs typeface="cmr10"/>
              </a:rPr>
              <a:t>220</a:t>
            </a:r>
            <a:endParaRPr lang="ro-RO" sz="2000" dirty="0" smtClean="0">
              <a:latin typeface="cmr10"/>
              <a:cs typeface="cmr10"/>
            </a:endParaRPr>
          </a:p>
          <a:p>
            <a:r>
              <a:rPr lang="ro-RO" sz="2000" dirty="0">
                <a:latin typeface="cmr10"/>
                <a:cs typeface="cmr10"/>
              </a:rPr>
              <a:t> </a:t>
            </a:r>
            <a:r>
              <a:rPr lang="ro-RO" sz="2000" dirty="0" smtClean="0">
                <a:latin typeface="cmr10"/>
                <a:cs typeface="cmr10"/>
              </a:rPr>
              <a:t>... </a:t>
            </a:r>
            <a:r>
              <a:rPr lang="de-DE" sz="2000" dirty="0" smtClean="0"/>
              <a:t>}</a:t>
            </a:r>
            <a:endParaRPr lang="de-DE" sz="2000" dirty="0"/>
          </a:p>
        </p:txBody>
      </p:sp>
      <p:sp>
        <p:nvSpPr>
          <p:cNvPr id="17" name="Folded Corner 16"/>
          <p:cNvSpPr/>
          <p:nvPr/>
        </p:nvSpPr>
        <p:spPr>
          <a:xfrm>
            <a:off x="4741041" y="5397603"/>
            <a:ext cx="2334997" cy="105813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fr-FR" sz="2000" dirty="0" smtClean="0"/>
              <a:t>{  </a:t>
            </a:r>
            <a:r>
              <a:rPr lang="is-IS" sz="2000" dirty="0" smtClean="0">
                <a:latin typeface="cmr10"/>
                <a:cs typeface="cmr10"/>
              </a:rPr>
              <a:t>…</a:t>
            </a:r>
            <a:endParaRPr lang="fr-FR" sz="2000" dirty="0" smtClean="0"/>
          </a:p>
          <a:p>
            <a:r>
              <a:rPr lang="ro-RO" sz="2000" dirty="0" smtClean="0">
                <a:latin typeface="cmr10"/>
                <a:cs typeface="cmr10"/>
              </a:rPr>
              <a:t>        balance: </a:t>
            </a:r>
            <a:r>
              <a:rPr lang="ro-RO" sz="2000" dirty="0" smtClean="0">
                <a:latin typeface="cmr10"/>
                <a:cs typeface="cmr10"/>
              </a:rPr>
              <a:t>210</a:t>
            </a:r>
            <a:endParaRPr lang="ro-RO" sz="2000" dirty="0" smtClean="0">
              <a:latin typeface="cmr10"/>
              <a:cs typeface="cmr10"/>
            </a:endParaRPr>
          </a:p>
          <a:p>
            <a:r>
              <a:rPr lang="ro-RO" sz="2000" dirty="0">
                <a:latin typeface="cmr10"/>
                <a:cs typeface="cmr10"/>
              </a:rPr>
              <a:t> </a:t>
            </a:r>
            <a:r>
              <a:rPr lang="ro-RO" sz="2000" dirty="0" smtClean="0">
                <a:latin typeface="cmr10"/>
                <a:cs typeface="cmr10"/>
              </a:rPr>
              <a:t>... </a:t>
            </a:r>
            <a:r>
              <a:rPr lang="de-DE" sz="2000" dirty="0" smtClean="0"/>
              <a:t>}</a:t>
            </a:r>
            <a:endParaRPr lang="de-DE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74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r10"/>
                <a:cs typeface="cmr10"/>
              </a:rPr>
              <a:t>NoSQL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8967537" cy="47051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cmr10"/>
                <a:cs typeface="cmr10"/>
              </a:rPr>
              <a:t>Single </a:t>
            </a:r>
            <a:r>
              <a:rPr lang="en-US" b="1" dirty="0" smtClean="0">
                <a:latin typeface="cmr10"/>
                <a:cs typeface="cmr10"/>
              </a:rPr>
              <a:t>machine bottlenecks:</a:t>
            </a:r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  <a:p>
            <a:endParaRPr lang="en-US" b="1" dirty="0">
              <a:latin typeface="cmr10"/>
              <a:cs typeface="cmr10"/>
            </a:endParaRPr>
          </a:p>
          <a:p>
            <a:r>
              <a:rPr lang="en-US" b="1" dirty="0" smtClean="0">
                <a:latin typeface="cmr10"/>
                <a:cs typeface="cmr10"/>
              </a:rPr>
              <a:t>Multiple </a:t>
            </a:r>
            <a:r>
              <a:rPr lang="en-US" b="1" dirty="0" smtClean="0">
                <a:latin typeface="cmr10"/>
                <a:cs typeface="cmr10"/>
              </a:rPr>
              <a:t>machine </a:t>
            </a:r>
            <a:r>
              <a:rPr lang="en-US" b="1" dirty="0">
                <a:latin typeface="cmr10"/>
                <a:cs typeface="cmr10"/>
              </a:rPr>
              <a:t>bottlenecks:</a:t>
            </a:r>
            <a:endParaRPr lang="en-US" b="1" dirty="0" smtClean="0">
              <a:latin typeface="cmr10"/>
              <a:cs typeface="cmr10"/>
            </a:endParaRPr>
          </a:p>
          <a:p>
            <a:endParaRPr lang="en-US" b="1" dirty="0" smtClean="0">
              <a:latin typeface="cmr10"/>
              <a:cs typeface="cmr1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0" y="5312215"/>
            <a:ext cx="1030250" cy="102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983" y="5283993"/>
            <a:ext cx="1030250" cy="1027280"/>
          </a:xfrm>
          <a:prstGeom prst="rect">
            <a:avLst/>
          </a:prstGeom>
        </p:spPr>
      </p:pic>
      <p:sp>
        <p:nvSpPr>
          <p:cNvPr id="4" name="Left-Right Arrow 3"/>
          <p:cNvSpPr/>
          <p:nvPr/>
        </p:nvSpPr>
        <p:spPr>
          <a:xfrm>
            <a:off x="3012359" y="5506551"/>
            <a:ext cx="3400538" cy="388673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96573" y="4867879"/>
            <a:ext cx="439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Replication, locks, joins</a:t>
            </a:r>
            <a:endParaRPr lang="en-US" sz="2400" dirty="0">
              <a:latin typeface="cmr10"/>
              <a:cs typeface="cmr1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3059" y="2346059"/>
            <a:ext cx="1030250" cy="10272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140126" y="2492225"/>
            <a:ext cx="4399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mr10"/>
                <a:cs typeface="cmr10"/>
              </a:rPr>
              <a:t>Logging &amp; locking</a:t>
            </a:r>
            <a:endParaRPr lang="en-US" sz="2400" dirty="0">
              <a:latin typeface="cmr10"/>
              <a:cs typeface="cmr10"/>
            </a:endParaRPr>
          </a:p>
        </p:txBody>
      </p:sp>
      <p:sp>
        <p:nvSpPr>
          <p:cNvPr id="13" name="&quot;No&quot; Symbol 12"/>
          <p:cNvSpPr/>
          <p:nvPr/>
        </p:nvSpPr>
        <p:spPr>
          <a:xfrm>
            <a:off x="5591630" y="4825546"/>
            <a:ext cx="642659" cy="620888"/>
          </a:xfrm>
          <a:prstGeom prst="noSmoking">
            <a:avLst>
              <a:gd name="adj" fmla="val 1034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>
          <a:xfrm>
            <a:off x="4818796" y="4852985"/>
            <a:ext cx="642659" cy="620888"/>
          </a:xfrm>
          <a:prstGeom prst="noSmoking">
            <a:avLst>
              <a:gd name="adj" fmla="val 1034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&quot;No&quot; Symbol 13"/>
          <p:cNvSpPr/>
          <p:nvPr/>
        </p:nvSpPr>
        <p:spPr>
          <a:xfrm>
            <a:off x="6890307" y="2492225"/>
            <a:ext cx="642659" cy="620888"/>
          </a:xfrm>
          <a:prstGeom prst="noSmoking">
            <a:avLst>
              <a:gd name="adj" fmla="val 10342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69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r10"/>
                <a:cs typeface="cmr10"/>
              </a:rPr>
              <a:t>NoSQL</a:t>
            </a:r>
            <a:endParaRPr lang="en-US" dirty="0">
              <a:latin typeface="Calibri (Headings)"/>
              <a:cs typeface="Calibri (Headings)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0038966" cy="4525963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cmr10"/>
                <a:cs typeface="cmr10"/>
              </a:rPr>
              <a:t>When to use </a:t>
            </a:r>
            <a:r>
              <a:rPr lang="en-US" dirty="0" err="1" smtClean="0">
                <a:latin typeface="cmr10"/>
                <a:cs typeface="cmr10"/>
              </a:rPr>
              <a:t>MongoDB</a:t>
            </a:r>
            <a:r>
              <a:rPr lang="en-US" dirty="0" smtClean="0">
                <a:latin typeface="cmr10"/>
                <a:cs typeface="cmr10"/>
              </a:rPr>
              <a:t>?</a:t>
            </a:r>
          </a:p>
          <a:p>
            <a:r>
              <a:rPr lang="en-US" dirty="0" smtClean="0">
                <a:latin typeface="cmr10"/>
                <a:cs typeface="cmr10"/>
              </a:rPr>
              <a:t>You </a:t>
            </a:r>
            <a:r>
              <a:rPr lang="en-US" dirty="0" smtClean="0">
                <a:latin typeface="cmr10"/>
                <a:cs typeface="cmr10"/>
              </a:rPr>
              <a:t>need a flexible data model</a:t>
            </a:r>
          </a:p>
          <a:p>
            <a:r>
              <a:rPr lang="en-US" dirty="0" smtClean="0">
                <a:latin typeface="cmr10"/>
                <a:cs typeface="cmr10"/>
              </a:rPr>
              <a:t>Non-interacting entities </a:t>
            </a:r>
            <a:endParaRPr lang="en-US" dirty="0" smtClean="0">
              <a:latin typeface="cmr10"/>
              <a:cs typeface="cmr10"/>
            </a:endParaRPr>
          </a:p>
          <a:p>
            <a:pPr lvl="1"/>
            <a:r>
              <a:rPr lang="en-US" dirty="0" smtClean="0">
                <a:latin typeface="cmr10"/>
                <a:cs typeface="cmr10"/>
              </a:rPr>
              <a:t>No sharing (</a:t>
            </a:r>
            <a:r>
              <a:rPr lang="en-US" dirty="0" smtClean="0">
                <a:latin typeface="cmr10"/>
                <a:cs typeface="cmr10"/>
              </a:rPr>
              <a:t>e.g. bank account)</a:t>
            </a:r>
          </a:p>
          <a:p>
            <a:pPr lvl="1"/>
            <a:r>
              <a:rPr lang="en-US" dirty="0" smtClean="0">
                <a:latin typeface="cmr10"/>
                <a:cs typeface="cmr10"/>
              </a:rPr>
              <a:t>No exchanging (</a:t>
            </a:r>
            <a:r>
              <a:rPr lang="en-US" dirty="0" smtClean="0">
                <a:latin typeface="cmr10"/>
                <a:cs typeface="cmr10"/>
              </a:rPr>
              <a:t>e.g. money transfers</a:t>
            </a:r>
            <a:r>
              <a:rPr lang="en-US" dirty="0" smtClean="0">
                <a:latin typeface="cmr10"/>
                <a:cs typeface="cmr10"/>
              </a:rPr>
              <a:t>)</a:t>
            </a:r>
          </a:p>
          <a:p>
            <a:r>
              <a:rPr lang="en-US" dirty="0" smtClean="0">
                <a:latin typeface="cmr10"/>
                <a:cs typeface="cmr10"/>
              </a:rPr>
              <a:t>Commutative operations on data </a:t>
            </a:r>
            <a:endParaRPr lang="en-US" dirty="0" smtClean="0">
              <a:latin typeface="cmr10"/>
              <a:cs typeface="cmr10"/>
            </a:endParaRPr>
          </a:p>
          <a:p>
            <a:endParaRPr lang="en-US" dirty="0">
              <a:latin typeface="cmr10"/>
              <a:cs typeface="cmr10"/>
            </a:endParaRPr>
          </a:p>
          <a:p>
            <a:endParaRPr lang="en-US" dirty="0" smtClean="0">
              <a:latin typeface="cmr10"/>
              <a:cs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72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3422"/>
            <a:ext cx="86868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600" dirty="0" err="1" smtClean="0">
                <a:latin typeface="cmr10"/>
                <a:cs typeface="cmr10"/>
              </a:rPr>
              <a:t>NewSQL</a:t>
            </a:r>
            <a:endParaRPr lang="en-US" sz="6600" dirty="0" smtClean="0">
              <a:latin typeface="cmr10"/>
              <a:cs typeface="cmr10"/>
            </a:endParaRPr>
          </a:p>
          <a:p>
            <a:pPr marL="0" indent="0" algn="ctr">
              <a:buNone/>
            </a:pPr>
            <a:r>
              <a:rPr lang="en-US" sz="5000" dirty="0" smtClean="0">
                <a:latin typeface="cmr10"/>
                <a:cs typeface="cmr10"/>
              </a:rPr>
              <a:t>(</a:t>
            </a:r>
            <a:r>
              <a:rPr lang="en-US" sz="5000" dirty="0" err="1" smtClean="0">
                <a:latin typeface="cmr10"/>
                <a:cs typeface="cmr10"/>
              </a:rPr>
              <a:t>VoltDB</a:t>
            </a:r>
            <a:r>
              <a:rPr lang="en-US" sz="5000" dirty="0" smtClean="0">
                <a:latin typeface="cmr10"/>
                <a:cs typeface="cmr10"/>
              </a:rPr>
              <a:t>)</a:t>
            </a:r>
            <a:endParaRPr lang="en-US" sz="5000" dirty="0" smtClean="0">
              <a:latin typeface="cmr10"/>
              <a:cs typeface="cmr1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71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mr10"/>
                <a:cs typeface="cmr10"/>
              </a:rPr>
              <a:t>NewSQL</a:t>
            </a:r>
            <a:endParaRPr lang="en-US" dirty="0">
              <a:latin typeface="cmr10"/>
              <a:cs typeface="cmr1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mr10"/>
                <a:cs typeface="cmr10"/>
              </a:rPr>
              <a:t>ACID &amp; good performance</a:t>
            </a:r>
          </a:p>
          <a:p>
            <a:r>
              <a:rPr lang="en-US" dirty="0">
                <a:latin typeface="cmr10"/>
                <a:cs typeface="cmr10"/>
              </a:rPr>
              <a:t>Redesign internal architecture. </a:t>
            </a:r>
          </a:p>
          <a:p>
            <a:endParaRPr lang="en-US" dirty="0" smtClean="0">
              <a:latin typeface="cmr10"/>
              <a:cs typeface="cmr1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16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mr10"/>
                <a:cs typeface="cmr10"/>
              </a:rPr>
              <a:t>NewSQL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457200" y="1457742"/>
            <a:ext cx="9067800" cy="517448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mr10"/>
                <a:cs typeface="cmr10"/>
              </a:rPr>
              <a:t>Data is normalized into multiple tables</a:t>
            </a:r>
          </a:p>
          <a:p>
            <a:r>
              <a:rPr lang="en-US" sz="2800" dirty="0" smtClean="0">
                <a:latin typeface="cmr10"/>
                <a:cs typeface="cmr10"/>
              </a:rPr>
              <a:t>T</a:t>
            </a:r>
            <a:r>
              <a:rPr lang="en-US" sz="2800" dirty="0" smtClean="0">
                <a:latin typeface="cmr10"/>
                <a:cs typeface="cmr10"/>
              </a:rPr>
              <a:t>ables partitioned and replicated across machines</a:t>
            </a:r>
            <a:endParaRPr lang="en-US" sz="2800" dirty="0" smtClean="0">
              <a:latin typeface="cmr10"/>
              <a:cs typeface="cmr10"/>
            </a:endParaRPr>
          </a:p>
          <a:p>
            <a:endParaRPr lang="en-US" sz="2800" dirty="0">
              <a:latin typeface="cmr10"/>
              <a:cs typeface="cmr10"/>
            </a:endParaRPr>
          </a:p>
          <a:p>
            <a:pPr marL="0" indent="0">
              <a:buNone/>
            </a:pPr>
            <a:endParaRPr lang="en-US" sz="2800" dirty="0" smtClean="0">
              <a:latin typeface="cmr10"/>
              <a:cs typeface="cmr1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259246"/>
              </p:ext>
            </p:extLst>
          </p:nvPr>
        </p:nvGraphicFramePr>
        <p:xfrm>
          <a:off x="791221" y="4180665"/>
          <a:ext cx="3809814" cy="1148080"/>
        </p:xfrm>
        <a:graphic>
          <a:graphicData uri="http://schemas.openxmlformats.org/drawingml/2006/table">
            <a:tbl>
              <a:tblPr/>
              <a:tblGrid>
                <a:gridCol w="802376"/>
                <a:gridCol w="1497867"/>
                <a:gridCol w="1509571"/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name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account-ID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Bob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mr10"/>
                        <a:cs typeface="cmr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Sara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3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Trudy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919383"/>
              </p:ext>
            </p:extLst>
          </p:nvPr>
        </p:nvGraphicFramePr>
        <p:xfrm>
          <a:off x="5876678" y="4170640"/>
          <a:ext cx="2345399" cy="861060"/>
        </p:xfrm>
        <a:graphic>
          <a:graphicData uri="http://schemas.openxmlformats.org/drawingml/2006/table">
            <a:tbl>
              <a:tblPr/>
              <a:tblGrid>
                <a:gridCol w="896770"/>
                <a:gridCol w="1448629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ID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mbx10"/>
                          <a:cs typeface="cmbx10"/>
                        </a:rPr>
                        <a:t>balance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mbx10"/>
                        <a:cs typeface="cmbx1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100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2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mr10"/>
                          <a:cs typeface="cmr10"/>
                        </a:rPr>
                        <a:t>450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09468" y="3811333"/>
            <a:ext cx="151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bx10"/>
                <a:cs typeface="cmbx10"/>
              </a:rPr>
              <a:t>Customers </a:t>
            </a:r>
            <a:endParaRPr lang="en-US" dirty="0">
              <a:latin typeface="cmbx10"/>
              <a:cs typeface="cmbx1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62513" y="3811333"/>
            <a:ext cx="151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bx10"/>
                <a:cs typeface="cmbx10"/>
              </a:rPr>
              <a:t>Accounts</a:t>
            </a:r>
            <a:endParaRPr lang="en-US" dirty="0">
              <a:latin typeface="cmbx10"/>
              <a:cs typeface="cmbx1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462513" y="503170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5230" y="5604942"/>
            <a:ext cx="1030250" cy="1027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3513" y="5604942"/>
            <a:ext cx="1030250" cy="1027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8538" y="5604942"/>
            <a:ext cx="1030250" cy="10272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50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15831</TotalTime>
  <Words>3331</Words>
  <Application>Microsoft Macintosh PowerPoint</Application>
  <PresentationFormat>On-screen Show (4:3)</PresentationFormat>
  <Paragraphs>1707</Paragraphs>
  <Slides>125</Slides>
  <Notes>0</Notes>
  <HiddenSlides>15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26" baseType="lpstr">
      <vt:lpstr>Office Theme</vt:lpstr>
      <vt:lpstr>NoSQL vs. NewSQL   </vt:lpstr>
      <vt:lpstr>Introduction </vt:lpstr>
      <vt:lpstr>Introduction </vt:lpstr>
      <vt:lpstr>Introduction </vt:lpstr>
      <vt:lpstr>Introduction </vt:lpstr>
      <vt:lpstr>Introduction </vt:lpstr>
      <vt:lpstr>Introduction </vt:lpstr>
      <vt:lpstr>Introduction </vt:lpstr>
      <vt:lpstr>Introduction </vt:lpstr>
      <vt:lpstr>Traditional Systems (1/5)</vt:lpstr>
      <vt:lpstr>PowerPoint Presentation</vt:lpstr>
      <vt:lpstr>History </vt:lpstr>
      <vt:lpstr>History</vt:lpstr>
      <vt:lpstr>History</vt:lpstr>
      <vt:lpstr>History</vt:lpstr>
      <vt:lpstr>History</vt:lpstr>
      <vt:lpstr>History</vt:lpstr>
      <vt:lpstr>History</vt:lpstr>
      <vt:lpstr>History (3/5)</vt:lpstr>
      <vt:lpstr>History</vt:lpstr>
      <vt:lpstr>History (1/7)</vt:lpstr>
      <vt:lpstr>History (1/7)</vt:lpstr>
      <vt:lpstr>History (1/7)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 (6/9)</vt:lpstr>
      <vt:lpstr>History (6/9)</vt:lpstr>
      <vt:lpstr>History (6/9)</vt:lpstr>
      <vt:lpstr>History (6/9)</vt:lpstr>
      <vt:lpstr>History (6/9)</vt:lpstr>
      <vt:lpstr>History (6/9)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History</vt:lpstr>
      <vt:lpstr>PowerPoint Presentation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Today</vt:lpstr>
      <vt:lpstr>PowerPoint Presentation</vt:lpstr>
      <vt:lpstr>NoSQL</vt:lpstr>
      <vt:lpstr>NoSQL</vt:lpstr>
      <vt:lpstr>NoSQL</vt:lpstr>
      <vt:lpstr>NoSQL</vt:lpstr>
      <vt:lpstr>NoSQL</vt:lpstr>
      <vt:lpstr>NoSQL</vt:lpstr>
      <vt:lpstr>NoSQL</vt:lpstr>
      <vt:lpstr>NoSQL</vt:lpstr>
      <vt:lpstr>NoSQL</vt:lpstr>
      <vt:lpstr>NoSQL</vt:lpstr>
      <vt:lpstr>NoSQL</vt:lpstr>
      <vt:lpstr>NoSQL(1/3)</vt:lpstr>
      <vt:lpstr>NoSQL(1/3)</vt:lpstr>
      <vt:lpstr>NoSQL(1/3)</vt:lpstr>
      <vt:lpstr>NoSQL</vt:lpstr>
      <vt:lpstr>NoSQL</vt:lpstr>
      <vt:lpstr>NoSQL</vt:lpstr>
      <vt:lpstr>NoSQL</vt:lpstr>
      <vt:lpstr>NoSQL</vt:lpstr>
      <vt:lpstr>PowerPoint Presentation</vt:lpstr>
      <vt:lpstr>NewSQL</vt:lpstr>
      <vt:lpstr>NewSQL</vt:lpstr>
      <vt:lpstr>NewSQL</vt:lpstr>
      <vt:lpstr>NewSQL</vt:lpstr>
      <vt:lpstr>NewSQL</vt:lpstr>
      <vt:lpstr>NewSQL</vt:lpstr>
      <vt:lpstr>NewSQL</vt:lpstr>
      <vt:lpstr>NewSQL</vt:lpstr>
      <vt:lpstr>NewSQL</vt:lpstr>
      <vt:lpstr>NewSQL</vt:lpstr>
      <vt:lpstr>NewSQL</vt:lpstr>
      <vt:lpstr>NewSQL</vt:lpstr>
      <vt:lpstr>NewSQL</vt:lpstr>
      <vt:lpstr>NewSQL</vt:lpstr>
      <vt:lpstr>NewSQL</vt:lpstr>
      <vt:lpstr>NewSQL</vt:lpstr>
      <vt:lpstr>NewSQL</vt:lpstr>
      <vt:lpstr>NewSQL</vt:lpstr>
      <vt:lpstr>NewSQL</vt:lpstr>
      <vt:lpstr>Summary(1/3)</vt:lpstr>
      <vt:lpstr>NewSQL</vt:lpstr>
      <vt:lpstr>PowerPoint Presentation</vt:lpstr>
      <vt:lpstr>Conclusion</vt:lpstr>
      <vt:lpstr>Conclusion</vt:lpstr>
      <vt:lpstr>Conclusion</vt:lpstr>
      <vt:lpstr>Conclusion</vt:lpstr>
      <vt:lpstr>Conclusion</vt:lpstr>
      <vt:lpstr>Conclusion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NoSQL vs. NewSQL </dc:title>
  <dc:creator>Niv Dayan</dc:creator>
  <cp:lastModifiedBy>Niv Dayan</cp:lastModifiedBy>
  <cp:revision>1147</cp:revision>
  <dcterms:created xsi:type="dcterms:W3CDTF">2016-01-01T17:09:18Z</dcterms:created>
  <dcterms:modified xsi:type="dcterms:W3CDTF">2016-01-13T06:48:01Z</dcterms:modified>
</cp:coreProperties>
</file>